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  <p:sldMasterId id="2147483696" r:id="rId5"/>
  </p:sldMasterIdLst>
  <p:notesMasterIdLst>
    <p:notesMasterId r:id="rId86"/>
  </p:notesMasterIdLst>
  <p:sldIdLst>
    <p:sldId id="2950" r:id="rId6"/>
    <p:sldId id="2990" r:id="rId7"/>
    <p:sldId id="2998" r:id="rId8"/>
    <p:sldId id="265" r:id="rId9"/>
    <p:sldId id="2999" r:id="rId10"/>
    <p:sldId id="3000" r:id="rId11"/>
    <p:sldId id="3001" r:id="rId12"/>
    <p:sldId id="2913" r:id="rId13"/>
    <p:sldId id="2914" r:id="rId14"/>
    <p:sldId id="2957" r:id="rId15"/>
    <p:sldId id="2958" r:id="rId16"/>
    <p:sldId id="2959" r:id="rId17"/>
    <p:sldId id="2945" r:id="rId18"/>
    <p:sldId id="2960" r:id="rId19"/>
    <p:sldId id="2947" r:id="rId20"/>
    <p:sldId id="272" r:id="rId21"/>
    <p:sldId id="277" r:id="rId22"/>
    <p:sldId id="276" r:id="rId23"/>
    <p:sldId id="275" r:id="rId24"/>
    <p:sldId id="273" r:id="rId25"/>
    <p:sldId id="2961" r:id="rId26"/>
    <p:sldId id="983" r:id="rId27"/>
    <p:sldId id="3038" r:id="rId28"/>
    <p:sldId id="3039" r:id="rId29"/>
    <p:sldId id="2963" r:id="rId30"/>
    <p:sldId id="2964" r:id="rId31"/>
    <p:sldId id="3019" r:id="rId32"/>
    <p:sldId id="2965" r:id="rId33"/>
    <p:sldId id="3002" r:id="rId34"/>
    <p:sldId id="2971" r:id="rId35"/>
    <p:sldId id="2928" r:id="rId36"/>
    <p:sldId id="2925" r:id="rId37"/>
    <p:sldId id="2927" r:id="rId38"/>
    <p:sldId id="2918" r:id="rId39"/>
    <p:sldId id="2982" r:id="rId40"/>
    <p:sldId id="3004" r:id="rId41"/>
    <p:sldId id="3015" r:id="rId42"/>
    <p:sldId id="3005" r:id="rId43"/>
    <p:sldId id="3029" r:id="rId44"/>
    <p:sldId id="3030" r:id="rId45"/>
    <p:sldId id="3031" r:id="rId46"/>
    <p:sldId id="3032" r:id="rId47"/>
    <p:sldId id="3033" r:id="rId48"/>
    <p:sldId id="3020" r:id="rId49"/>
    <p:sldId id="3006" r:id="rId50"/>
    <p:sldId id="2972" r:id="rId51"/>
    <p:sldId id="2966" r:id="rId52"/>
    <p:sldId id="2917" r:id="rId53"/>
    <p:sldId id="2926" r:id="rId54"/>
    <p:sldId id="3007" r:id="rId55"/>
    <p:sldId id="2975" r:id="rId56"/>
    <p:sldId id="2967" r:id="rId57"/>
    <p:sldId id="2983" r:id="rId58"/>
    <p:sldId id="2984" r:id="rId59"/>
    <p:sldId id="2986" r:id="rId60"/>
    <p:sldId id="2985" r:id="rId61"/>
    <p:sldId id="3008" r:id="rId62"/>
    <p:sldId id="3009" r:id="rId63"/>
    <p:sldId id="3010" r:id="rId64"/>
    <p:sldId id="3011" r:id="rId65"/>
    <p:sldId id="3013" r:id="rId66"/>
    <p:sldId id="3012" r:id="rId67"/>
    <p:sldId id="2977" r:id="rId68"/>
    <p:sldId id="2968" r:id="rId69"/>
    <p:sldId id="2978" r:id="rId70"/>
    <p:sldId id="3017" r:id="rId71"/>
    <p:sldId id="3018" r:id="rId72"/>
    <p:sldId id="2979" r:id="rId73"/>
    <p:sldId id="2969" r:id="rId74"/>
    <p:sldId id="2919" r:id="rId75"/>
    <p:sldId id="2944" r:id="rId76"/>
    <p:sldId id="2988" r:id="rId77"/>
    <p:sldId id="2980" r:id="rId78"/>
    <p:sldId id="3016" r:id="rId79"/>
    <p:sldId id="2970" r:id="rId80"/>
    <p:sldId id="2930" r:id="rId81"/>
    <p:sldId id="2934" r:id="rId82"/>
    <p:sldId id="2989" r:id="rId83"/>
    <p:sldId id="3003" r:id="rId84"/>
    <p:sldId id="2949" r:id="rId85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87"/>
      <p:bold r:id="rId88"/>
      <p:italic r:id="rId89"/>
      <p:boldItalic r:id="rId90"/>
    </p:embeddedFont>
    <p:embeddedFont>
      <p:font typeface="Calibri Light" panose="020F0302020204030204" pitchFamily="34" charset="0"/>
      <p:regular r:id="rId91"/>
      <p: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D8F646E-2E35-4DE0-B7C2-A4B1C80991A1}">
          <p14:sldIdLst>
            <p14:sldId id="2950"/>
            <p14:sldId id="2990"/>
            <p14:sldId id="2998"/>
            <p14:sldId id="265"/>
            <p14:sldId id="2999"/>
            <p14:sldId id="3000"/>
            <p14:sldId id="3001"/>
            <p14:sldId id="2913"/>
            <p14:sldId id="2914"/>
            <p14:sldId id="2957"/>
            <p14:sldId id="2958"/>
            <p14:sldId id="2959"/>
            <p14:sldId id="2945"/>
            <p14:sldId id="2960"/>
            <p14:sldId id="2947"/>
            <p14:sldId id="272"/>
            <p14:sldId id="277"/>
            <p14:sldId id="276"/>
            <p14:sldId id="275"/>
            <p14:sldId id="273"/>
            <p14:sldId id="2961"/>
            <p14:sldId id="983"/>
            <p14:sldId id="3038"/>
            <p14:sldId id="3039"/>
            <p14:sldId id="2963"/>
            <p14:sldId id="2964"/>
            <p14:sldId id="3019"/>
            <p14:sldId id="2965"/>
            <p14:sldId id="3002"/>
            <p14:sldId id="2971"/>
            <p14:sldId id="2928"/>
            <p14:sldId id="2925"/>
            <p14:sldId id="2927"/>
            <p14:sldId id="2918"/>
            <p14:sldId id="2982"/>
            <p14:sldId id="3004"/>
            <p14:sldId id="3015"/>
            <p14:sldId id="3005"/>
            <p14:sldId id="3029"/>
            <p14:sldId id="3030"/>
            <p14:sldId id="3031"/>
            <p14:sldId id="3032"/>
            <p14:sldId id="3033"/>
            <p14:sldId id="3020"/>
            <p14:sldId id="3006"/>
            <p14:sldId id="2972"/>
            <p14:sldId id="2966"/>
            <p14:sldId id="2917"/>
            <p14:sldId id="2926"/>
            <p14:sldId id="3007"/>
            <p14:sldId id="2975"/>
            <p14:sldId id="2967"/>
            <p14:sldId id="2983"/>
            <p14:sldId id="2984"/>
            <p14:sldId id="2986"/>
            <p14:sldId id="2985"/>
            <p14:sldId id="3008"/>
            <p14:sldId id="3009"/>
            <p14:sldId id="3010"/>
            <p14:sldId id="3011"/>
            <p14:sldId id="3013"/>
            <p14:sldId id="3012"/>
            <p14:sldId id="2977"/>
            <p14:sldId id="2968"/>
            <p14:sldId id="2978"/>
            <p14:sldId id="3017"/>
            <p14:sldId id="3018"/>
            <p14:sldId id="2979"/>
            <p14:sldId id="2969"/>
            <p14:sldId id="2919"/>
            <p14:sldId id="2944"/>
            <p14:sldId id="2988"/>
            <p14:sldId id="2980"/>
            <p14:sldId id="3016"/>
            <p14:sldId id="2970"/>
            <p14:sldId id="2930"/>
            <p14:sldId id="2934"/>
            <p14:sldId id="2989"/>
            <p14:sldId id="3003"/>
            <p14:sldId id="29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h52feL5b2IsycOPZRg05mdll5I3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Jellema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8484"/>
    <a:srgbClr val="BF9900"/>
    <a:srgbClr val="7D0F0F"/>
    <a:srgbClr val="232F63"/>
    <a:srgbClr val="007C92"/>
    <a:srgbClr val="00501E"/>
    <a:srgbClr val="F80000"/>
    <a:srgbClr val="EEF4F6"/>
    <a:srgbClr val="FF0000"/>
    <a:srgbClr val="2A6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5" autoAdjust="0"/>
    <p:restoredTop sz="93962" autoAdjust="0"/>
  </p:normalViewPr>
  <p:slideViewPr>
    <p:cSldViewPr snapToGrid="0">
      <p:cViewPr varScale="1">
        <p:scale>
          <a:sx n="106" d="100"/>
          <a:sy n="106" d="100"/>
        </p:scale>
        <p:origin x="1008" y="82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font" Target="fonts/font3.fntdata"/><Relationship Id="rId125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font" Target="fonts/font1.fntdata"/><Relationship Id="rId123" Type="http://customschemas.google.com/relationships/presentationmetadata" Target="metadata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font" Target="fonts/font4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2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24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2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9660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Out of </a:t>
            </a:r>
            <a:r>
              <a:rPr lang="nl-NL" dirty="0" err="1"/>
              <a:t>the</a:t>
            </a:r>
            <a:r>
              <a:rPr lang="nl-NL" dirty="0"/>
              <a:t> box PaaS 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facilities</a:t>
            </a: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persistence</a:t>
            </a:r>
            <a:r>
              <a:rPr lang="nl-NL" dirty="0"/>
              <a:t>, routing/</a:t>
            </a:r>
            <a:r>
              <a:rPr lang="nl-NL" dirty="0" err="1"/>
              <a:t>throttling</a:t>
            </a:r>
            <a:r>
              <a:rPr lang="nl-NL" dirty="0"/>
              <a:t>/buffer/queue/</a:t>
            </a:r>
            <a:r>
              <a:rPr lang="nl-NL" dirty="0" err="1"/>
              <a:t>retry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IDM,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mgt</a:t>
            </a:r>
            <a:r>
              <a:rPr lang="nl-NL" dirty="0"/>
              <a:t>, </a:t>
            </a:r>
            <a:r>
              <a:rPr lang="nl-NL" dirty="0" err="1"/>
              <a:t>encryption</a:t>
            </a:r>
            <a:r>
              <a:rPr lang="nl-NL" dirty="0"/>
              <a:t>/</a:t>
            </a:r>
            <a:r>
              <a:rPr lang="nl-NL" dirty="0" err="1"/>
              <a:t>decryption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Distribution, CDN, </a:t>
            </a:r>
            <a:r>
              <a:rPr lang="nl-NL" dirty="0" err="1"/>
              <a:t>regional</a:t>
            </a:r>
            <a:r>
              <a:rPr lang="nl-NL" dirty="0"/>
              <a:t> </a:t>
            </a:r>
            <a:r>
              <a:rPr lang="nl-NL" dirty="0" err="1"/>
              <a:t>failover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Monitor, log, alert/</a:t>
            </a:r>
            <a:r>
              <a:rPr lang="nl-NL" dirty="0" err="1"/>
              <a:t>notification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Scalability</a:t>
            </a:r>
            <a:r>
              <a:rPr lang="nl-NL" dirty="0"/>
              <a:t> (up &amp; down)</a:t>
            </a:r>
          </a:p>
          <a:p>
            <a:pPr>
              <a:buFontTx/>
              <a:buChar char="-"/>
            </a:pPr>
            <a:r>
              <a:rPr lang="nl-NL" dirty="0"/>
              <a:t>Quick </a:t>
            </a:r>
            <a:r>
              <a:rPr lang="nl-NL" dirty="0" err="1"/>
              <a:t>Rampup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 marL="228600" indent="0">
              <a:buFontTx/>
              <a:buNone/>
            </a:pP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points: </a:t>
            </a:r>
            <a:r>
              <a:rPr lang="nl-NL" dirty="0" err="1"/>
              <a:t>APIs</a:t>
            </a:r>
            <a:r>
              <a:rPr lang="nl-NL" dirty="0"/>
              <a:t>, Events/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228600" indent="0">
              <a:buFontTx/>
              <a:buNone/>
            </a:pP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implementation</a:t>
            </a:r>
            <a:r>
              <a:rPr lang="nl-NL" dirty="0"/>
              <a:t> of PaaS (platform) services</a:t>
            </a:r>
          </a:p>
          <a:p>
            <a:pPr marL="228600" indent="0">
              <a:buFontTx/>
              <a:buNone/>
            </a:pPr>
            <a:r>
              <a:rPr lang="nl-NL" dirty="0" err="1"/>
              <a:t>MongoDB</a:t>
            </a:r>
            <a:r>
              <a:rPr lang="nl-NL" dirty="0"/>
              <a:t> API – </a:t>
            </a:r>
            <a:r>
              <a:rPr lang="nl-NL" dirty="0" err="1"/>
              <a:t>implemented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Cosmos</a:t>
            </a:r>
            <a:r>
              <a:rPr lang="nl-NL" dirty="0"/>
              <a:t> DB, </a:t>
            </a:r>
            <a:r>
              <a:rPr lang="nl-NL" dirty="0" err="1"/>
              <a:t>MongoDB</a:t>
            </a:r>
            <a:r>
              <a:rPr lang="nl-NL" dirty="0"/>
              <a:t>, </a:t>
            </a:r>
            <a:r>
              <a:rPr lang="nl-NL" dirty="0" err="1"/>
              <a:t>Minimongo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AWS Document DB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soon</a:t>
            </a:r>
            <a:r>
              <a:rPr lang="nl-NL" dirty="0"/>
              <a:t> Oracle </a:t>
            </a:r>
            <a:r>
              <a:rPr lang="nl-NL" dirty="0" err="1"/>
              <a:t>Autonomous</a:t>
            </a:r>
            <a:r>
              <a:rPr lang="nl-NL" dirty="0"/>
              <a:t> JSON </a:t>
            </a:r>
          </a:p>
          <a:p>
            <a:pPr marL="228600" indent="0">
              <a:buFontTx/>
              <a:buNone/>
            </a:pPr>
            <a:r>
              <a:rPr lang="nl-NL" dirty="0" err="1"/>
              <a:t>Kafka</a:t>
            </a:r>
            <a:r>
              <a:rPr lang="nl-NL" dirty="0"/>
              <a:t> API – </a:t>
            </a:r>
            <a:r>
              <a:rPr lang="nl-NL" dirty="0" err="1"/>
              <a:t>Azure</a:t>
            </a:r>
            <a:r>
              <a:rPr lang="nl-NL" dirty="0"/>
              <a:t> Event Hub, OCI Streaming, AWS </a:t>
            </a:r>
            <a:r>
              <a:rPr lang="nl-NL" dirty="0" err="1"/>
              <a:t>Managed</a:t>
            </a:r>
            <a:r>
              <a:rPr lang="nl-NL" dirty="0"/>
              <a:t> Streaming</a:t>
            </a:r>
          </a:p>
          <a:p>
            <a:pPr marL="228600" indent="0">
              <a:buFontTx/>
              <a:buNone/>
            </a:pPr>
            <a:r>
              <a:rPr lang="nl-NL" dirty="0"/>
              <a:t>JDBC/SQL – </a:t>
            </a:r>
            <a:r>
              <a:rPr lang="nl-NL" dirty="0" err="1"/>
              <a:t>Relational</a:t>
            </a:r>
            <a:r>
              <a:rPr lang="nl-NL" dirty="0"/>
              <a:t> Database (Oracle, SQL Server, </a:t>
            </a:r>
            <a:r>
              <a:rPr lang="nl-NL" dirty="0" err="1"/>
              <a:t>PostgreSQL</a:t>
            </a:r>
            <a:r>
              <a:rPr lang="nl-NL" dirty="0"/>
              <a:t>, </a:t>
            </a:r>
            <a:r>
              <a:rPr lang="nl-NL" dirty="0" err="1"/>
              <a:t>MySQL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even </a:t>
            </a:r>
            <a:r>
              <a:rPr lang="nl-NL" dirty="0" err="1"/>
              <a:t>NoSQL</a:t>
            </a:r>
            <a:r>
              <a:rPr lang="nl-NL" dirty="0"/>
              <a:t> (Oracle </a:t>
            </a:r>
            <a:r>
              <a:rPr lang="nl-NL" dirty="0" err="1"/>
              <a:t>NoSQL</a:t>
            </a:r>
            <a:r>
              <a:rPr lang="nl-NL" dirty="0"/>
              <a:t>, Cassandra, </a:t>
            </a:r>
            <a:r>
              <a:rPr lang="nl-NL" dirty="0" err="1"/>
              <a:t>Hadoop</a:t>
            </a:r>
            <a:r>
              <a:rPr lang="nl-NL" dirty="0"/>
              <a:t>)</a:t>
            </a:r>
          </a:p>
          <a:p>
            <a:pPr marL="228600" indent="0">
              <a:buFontTx/>
              <a:buNone/>
            </a:pP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7497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282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438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302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6241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627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7506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6785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0164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AFE5-2B41-483F-BB24-7F8D3DB92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7BF0C-F5E6-4E5E-B364-2D0D01449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15921-941C-468D-89E8-E9942713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9DA31-AEC4-494A-90CB-B53F217B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5700-93C7-4A08-A683-B16FA474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2048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954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B3D2-A20C-4E5E-97D2-9C476C89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6F6FA-51BB-498D-AB89-B82E23698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7F2A0-DDA6-46E6-A4B3-D4CDE27A9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29605-CCAE-4267-9137-274C83AF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1957D-35E5-42B1-95BB-A1EC91CA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8331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53B8-0C66-4536-850E-B626E248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F4A9B-EDE5-4F2C-B3D8-6403369F9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8E5FC-24FE-422D-A25F-C1150E135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839BD-2BBA-436F-9D5C-2F11E129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C296E-5803-4643-8DAF-604B5D10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D3028-332D-407E-89DB-DCB48B75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9472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06C2-9A93-4AE5-B9BC-37E0C4FC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9CCDF-11D7-499A-8F1D-0AA141584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3C1F3-992D-45D4-B355-17482D65F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02491-323C-440D-9A82-DD89739AC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8C0436-555D-449C-9033-EA45BED04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F8BDD-09F6-453D-BC56-CD9A877C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E6BAD6-6DBE-4770-8F83-2C23D4F1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1DBBE-1C99-4000-B231-6CDA7D0F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6914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8D8C-E0E4-4420-8DD3-26BB9CC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BEFBD-D46F-437E-A0BE-DDC8371B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60CE1-BEB3-43BE-BC39-B62B115B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B5A8E-4E88-41D0-9BDD-B0F26650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42424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A9E9C-329A-4894-ABCD-C123FD07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7E3E0-0235-4EC5-AA15-507F4A2E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E7E15-8A62-40B8-8DEA-0AA04E73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8565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D9A3-309B-432E-9902-823C6502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DFF18-5FAD-4427-8A37-36F8EB1DF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823A8-8BF5-4B0B-83DA-AC2C129F9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42320-1F80-42AD-8A9A-7C53EE07C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C42A7-707A-4A94-A22F-9D70C173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01FBB-EF27-41AA-91F8-29FA146B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237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6FA9-4159-4EF7-B1D1-8A378323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E82BB-9169-4E0A-9615-B63336A5B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5AE67-847E-401A-A388-9825DE5DE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47CAF-0508-4F72-ACDB-E8D3453F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66221-8DF3-4056-BB49-A3149B061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112E0-454C-4BD8-AA0E-E2E7F01E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8188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E10A-FE80-450F-8725-2C3FCBC2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0670A-1FD1-4C68-A808-975351246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A2208-003B-48E3-B4A6-6A0ADCB3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7FFD1-786A-4CB7-AAC6-66669D09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21004-22E5-46ED-9E71-7C7944FF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8821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70DCE3-0195-43F4-9931-265185647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8D183-FDD4-4229-B5F4-E2B87B46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2E5CE-FF4D-4030-ABAD-542E3B69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133A6-4676-4870-9E88-1FA1C300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6EC74-226F-4E79-BF01-A1C2CAF4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2378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047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Oracle Groundbreakers Tour 2020 LATAM | Oracle Cloud Native Application Development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4" r:id="rId16"/>
    <p:sldLayoutId id="2147483695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B3FD01-35C1-4F95-8EFF-2E11A0B2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8DAB3-50DE-4536-A581-1FC20ABAA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D363B-AA2D-420E-BF9B-4A49A9084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7D0EA-79E2-40CD-8897-514684C07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5881E-847F-47FF-B44C-147D249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6307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sv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oracle.com/uk/cloud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15.svg"/><Relationship Id="rId4" Type="http://schemas.openxmlformats.org/officeDocument/2006/relationships/image" Target="../media/image41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15.svg"/><Relationship Id="rId4" Type="http://schemas.openxmlformats.org/officeDocument/2006/relationships/image" Target="../media/image41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15.svg"/><Relationship Id="rId4" Type="http://schemas.openxmlformats.org/officeDocument/2006/relationships/image" Target="../media/image41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18" Type="http://schemas.openxmlformats.org/officeDocument/2006/relationships/image" Target="../media/image43.png"/><Relationship Id="rId3" Type="http://schemas.openxmlformats.org/officeDocument/2006/relationships/image" Target="../media/image46.jpeg"/><Relationship Id="rId21" Type="http://schemas.openxmlformats.org/officeDocument/2006/relationships/image" Target="../media/image15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17" Type="http://schemas.openxmlformats.org/officeDocument/2006/relationships/image" Target="../media/image42.svg"/><Relationship Id="rId2" Type="http://schemas.openxmlformats.org/officeDocument/2006/relationships/image" Target="../media/image45.png"/><Relationship Id="rId16" Type="http://schemas.openxmlformats.org/officeDocument/2006/relationships/image" Target="../media/image41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png"/><Relationship Id="rId15" Type="http://schemas.openxmlformats.org/officeDocument/2006/relationships/image" Target="../media/image40.svg"/><Relationship Id="rId10" Type="http://schemas.openxmlformats.org/officeDocument/2006/relationships/image" Target="../media/image53.png"/><Relationship Id="rId19" Type="http://schemas.openxmlformats.org/officeDocument/2006/relationships/image" Target="../media/image44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39.png"/><Relationship Id="rId22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jpeg"/><Relationship Id="rId2" Type="http://schemas.openxmlformats.org/officeDocument/2006/relationships/image" Target="../media/image58.jpe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jpeg"/><Relationship Id="rId1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86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44.svg"/><Relationship Id="rId10" Type="http://schemas.openxmlformats.org/officeDocument/2006/relationships/image" Target="../media/image84.svg"/><Relationship Id="rId4" Type="http://schemas.openxmlformats.org/officeDocument/2006/relationships/image" Target="../media/image43.png"/><Relationship Id="rId9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86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44.svg"/><Relationship Id="rId10" Type="http://schemas.openxmlformats.org/officeDocument/2006/relationships/image" Target="../media/image84.svg"/><Relationship Id="rId4" Type="http://schemas.openxmlformats.org/officeDocument/2006/relationships/image" Target="../media/image43.png"/><Relationship Id="rId9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86.svg"/><Relationship Id="rId2" Type="http://schemas.openxmlformats.org/officeDocument/2006/relationships/image" Target="../media/image78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44.svg"/><Relationship Id="rId15" Type="http://schemas.openxmlformats.org/officeDocument/2006/relationships/image" Target="../media/image14.png"/><Relationship Id="rId10" Type="http://schemas.openxmlformats.org/officeDocument/2006/relationships/image" Target="../media/image84.svg"/><Relationship Id="rId4" Type="http://schemas.openxmlformats.org/officeDocument/2006/relationships/image" Target="../media/image43.png"/><Relationship Id="rId9" Type="http://schemas.openxmlformats.org/officeDocument/2006/relationships/image" Target="../media/image83.png"/><Relationship Id="rId14" Type="http://schemas.openxmlformats.org/officeDocument/2006/relationships/image" Target="../media/image8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9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15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14.png"/><Relationship Id="rId5" Type="http://schemas.openxmlformats.org/officeDocument/2006/relationships/image" Target="../media/image44.svg"/><Relationship Id="rId10" Type="http://schemas.openxmlformats.org/officeDocument/2006/relationships/image" Target="../media/image86.svg"/><Relationship Id="rId4" Type="http://schemas.openxmlformats.org/officeDocument/2006/relationships/image" Target="../media/image43.png"/><Relationship Id="rId9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78.png"/><Relationship Id="rId3" Type="http://schemas.openxmlformats.org/officeDocument/2006/relationships/image" Target="../media/image43.png"/><Relationship Id="rId7" Type="http://schemas.openxmlformats.org/officeDocument/2006/relationships/image" Target="../media/image83.png"/><Relationship Id="rId12" Type="http://schemas.openxmlformats.org/officeDocument/2006/relationships/image" Target="../media/image15.svg"/><Relationship Id="rId17" Type="http://schemas.openxmlformats.org/officeDocument/2006/relationships/image" Target="../media/image42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5" Type="http://schemas.openxmlformats.org/officeDocument/2006/relationships/image" Target="../media/image46.jpeg"/><Relationship Id="rId10" Type="http://schemas.openxmlformats.org/officeDocument/2006/relationships/image" Target="../media/image88.svg"/><Relationship Id="rId4" Type="http://schemas.openxmlformats.org/officeDocument/2006/relationships/image" Target="../media/image44.svg"/><Relationship Id="rId9" Type="http://schemas.openxmlformats.org/officeDocument/2006/relationships/image" Target="../media/image87.png"/><Relationship Id="rId14" Type="http://schemas.openxmlformats.org/officeDocument/2006/relationships/image" Target="../media/image7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5.svg"/><Relationship Id="rId3" Type="http://schemas.openxmlformats.org/officeDocument/2006/relationships/image" Target="../media/image43.png"/><Relationship Id="rId7" Type="http://schemas.openxmlformats.org/officeDocument/2006/relationships/image" Target="../media/image8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11" Type="http://schemas.openxmlformats.org/officeDocument/2006/relationships/image" Target="../media/image88.svg"/><Relationship Id="rId5" Type="http://schemas.openxmlformats.org/officeDocument/2006/relationships/image" Target="../media/image80.png"/><Relationship Id="rId10" Type="http://schemas.openxmlformats.org/officeDocument/2006/relationships/image" Target="../media/image87.png"/><Relationship Id="rId4" Type="http://schemas.openxmlformats.org/officeDocument/2006/relationships/image" Target="../media/image44.svg"/><Relationship Id="rId9" Type="http://schemas.openxmlformats.org/officeDocument/2006/relationships/image" Target="../media/image8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github.com/lucasjellema/cloud-native-on-oci-gbtour-latam2020-/tree/master/functions/tweet-summarizer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5.svg"/><Relationship Id="rId3" Type="http://schemas.openxmlformats.org/officeDocument/2006/relationships/image" Target="../media/image43.png"/><Relationship Id="rId7" Type="http://schemas.openxmlformats.org/officeDocument/2006/relationships/image" Target="../media/image8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11" Type="http://schemas.openxmlformats.org/officeDocument/2006/relationships/image" Target="../media/image88.svg"/><Relationship Id="rId5" Type="http://schemas.openxmlformats.org/officeDocument/2006/relationships/image" Target="../media/image80.png"/><Relationship Id="rId10" Type="http://schemas.openxmlformats.org/officeDocument/2006/relationships/image" Target="../media/image87.png"/><Relationship Id="rId4" Type="http://schemas.openxmlformats.org/officeDocument/2006/relationships/image" Target="../media/image44.svg"/><Relationship Id="rId9" Type="http://schemas.openxmlformats.org/officeDocument/2006/relationships/image" Target="../media/image8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24.jpg"/><Relationship Id="rId9" Type="http://schemas.openxmlformats.org/officeDocument/2006/relationships/image" Target="../media/image29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5.svg"/><Relationship Id="rId3" Type="http://schemas.openxmlformats.org/officeDocument/2006/relationships/image" Target="../media/image43.png"/><Relationship Id="rId7" Type="http://schemas.openxmlformats.org/officeDocument/2006/relationships/image" Target="../media/image8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11" Type="http://schemas.openxmlformats.org/officeDocument/2006/relationships/image" Target="../media/image88.svg"/><Relationship Id="rId5" Type="http://schemas.openxmlformats.org/officeDocument/2006/relationships/image" Target="../media/image80.png"/><Relationship Id="rId10" Type="http://schemas.openxmlformats.org/officeDocument/2006/relationships/image" Target="../media/image87.png"/><Relationship Id="rId4" Type="http://schemas.openxmlformats.org/officeDocument/2006/relationships/image" Target="../media/image44.svg"/><Relationship Id="rId9" Type="http://schemas.openxmlformats.org/officeDocument/2006/relationships/image" Target="../media/image84.svg"/><Relationship Id="rId14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5.svg"/><Relationship Id="rId3" Type="http://schemas.openxmlformats.org/officeDocument/2006/relationships/image" Target="../media/image43.png"/><Relationship Id="rId7" Type="http://schemas.openxmlformats.org/officeDocument/2006/relationships/image" Target="../media/image8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11" Type="http://schemas.openxmlformats.org/officeDocument/2006/relationships/image" Target="../media/image88.svg"/><Relationship Id="rId5" Type="http://schemas.openxmlformats.org/officeDocument/2006/relationships/image" Target="../media/image80.png"/><Relationship Id="rId10" Type="http://schemas.openxmlformats.org/officeDocument/2006/relationships/image" Target="../media/image87.png"/><Relationship Id="rId4" Type="http://schemas.openxmlformats.org/officeDocument/2006/relationships/image" Target="../media/image44.svg"/><Relationship Id="rId9" Type="http://schemas.openxmlformats.org/officeDocument/2006/relationships/image" Target="../media/image84.svg"/><Relationship Id="rId1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5.svg"/><Relationship Id="rId3" Type="http://schemas.openxmlformats.org/officeDocument/2006/relationships/image" Target="../media/image43.png"/><Relationship Id="rId7" Type="http://schemas.openxmlformats.org/officeDocument/2006/relationships/image" Target="../media/image8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11" Type="http://schemas.openxmlformats.org/officeDocument/2006/relationships/image" Target="../media/image88.svg"/><Relationship Id="rId5" Type="http://schemas.openxmlformats.org/officeDocument/2006/relationships/image" Target="../media/image80.png"/><Relationship Id="rId10" Type="http://schemas.openxmlformats.org/officeDocument/2006/relationships/image" Target="../media/image87.png"/><Relationship Id="rId4" Type="http://schemas.openxmlformats.org/officeDocument/2006/relationships/image" Target="../media/image44.svg"/><Relationship Id="rId9" Type="http://schemas.openxmlformats.org/officeDocument/2006/relationships/image" Target="../media/image84.svg"/><Relationship Id="rId1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5.svg"/><Relationship Id="rId3" Type="http://schemas.openxmlformats.org/officeDocument/2006/relationships/image" Target="../media/image43.png"/><Relationship Id="rId7" Type="http://schemas.openxmlformats.org/officeDocument/2006/relationships/image" Target="../media/image8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11" Type="http://schemas.openxmlformats.org/officeDocument/2006/relationships/image" Target="../media/image88.svg"/><Relationship Id="rId5" Type="http://schemas.openxmlformats.org/officeDocument/2006/relationships/image" Target="../media/image80.png"/><Relationship Id="rId10" Type="http://schemas.openxmlformats.org/officeDocument/2006/relationships/image" Target="../media/image87.png"/><Relationship Id="rId4" Type="http://schemas.openxmlformats.org/officeDocument/2006/relationships/image" Target="../media/image44.svg"/><Relationship Id="rId9" Type="http://schemas.openxmlformats.org/officeDocument/2006/relationships/image" Target="../media/image84.svg"/><Relationship Id="rId1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44.svg"/><Relationship Id="rId7" Type="http://schemas.openxmlformats.org/officeDocument/2006/relationships/image" Target="../media/image83.png"/><Relationship Id="rId12" Type="http://schemas.openxmlformats.org/officeDocument/2006/relationships/image" Target="../media/image15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14.png"/><Relationship Id="rId5" Type="http://schemas.openxmlformats.org/officeDocument/2006/relationships/image" Target="../media/image81.svg"/><Relationship Id="rId10" Type="http://schemas.openxmlformats.org/officeDocument/2006/relationships/image" Target="../media/image88.svg"/><Relationship Id="rId4" Type="http://schemas.openxmlformats.org/officeDocument/2006/relationships/image" Target="../media/image80.png"/><Relationship Id="rId9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44.svg"/><Relationship Id="rId7" Type="http://schemas.openxmlformats.org/officeDocument/2006/relationships/image" Target="../media/image83.png"/><Relationship Id="rId12" Type="http://schemas.openxmlformats.org/officeDocument/2006/relationships/image" Target="../media/image15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14.png"/><Relationship Id="rId5" Type="http://schemas.openxmlformats.org/officeDocument/2006/relationships/image" Target="../media/image81.svg"/><Relationship Id="rId10" Type="http://schemas.openxmlformats.org/officeDocument/2006/relationships/image" Target="../media/image88.svg"/><Relationship Id="rId4" Type="http://schemas.openxmlformats.org/officeDocument/2006/relationships/image" Target="../media/image80.png"/><Relationship Id="rId9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44.svg"/><Relationship Id="rId7" Type="http://schemas.openxmlformats.org/officeDocument/2006/relationships/image" Target="../media/image83.png"/><Relationship Id="rId12" Type="http://schemas.openxmlformats.org/officeDocument/2006/relationships/image" Target="../media/image15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14.png"/><Relationship Id="rId5" Type="http://schemas.openxmlformats.org/officeDocument/2006/relationships/image" Target="../media/image81.svg"/><Relationship Id="rId10" Type="http://schemas.openxmlformats.org/officeDocument/2006/relationships/image" Target="../media/image88.svg"/><Relationship Id="rId4" Type="http://schemas.openxmlformats.org/officeDocument/2006/relationships/image" Target="../media/image80.png"/><Relationship Id="rId9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14.png"/><Relationship Id="rId3" Type="http://schemas.openxmlformats.org/officeDocument/2006/relationships/image" Target="../media/image44.sv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svg"/><Relationship Id="rId10" Type="http://schemas.openxmlformats.org/officeDocument/2006/relationships/image" Target="../media/image86.sv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15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43.png"/><Relationship Id="rId7" Type="http://schemas.openxmlformats.org/officeDocument/2006/relationships/image" Target="../media/image8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11" Type="http://schemas.openxmlformats.org/officeDocument/2006/relationships/image" Target="../media/image15.svg"/><Relationship Id="rId5" Type="http://schemas.openxmlformats.org/officeDocument/2006/relationships/image" Target="../media/image80.png"/><Relationship Id="rId10" Type="http://schemas.openxmlformats.org/officeDocument/2006/relationships/image" Target="../media/image14.png"/><Relationship Id="rId4" Type="http://schemas.openxmlformats.org/officeDocument/2006/relationships/image" Target="../media/image44.svg"/><Relationship Id="rId9" Type="http://schemas.openxmlformats.org/officeDocument/2006/relationships/image" Target="../media/image86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115.png"/><Relationship Id="rId3" Type="http://schemas.openxmlformats.org/officeDocument/2006/relationships/image" Target="../media/image43.png"/><Relationship Id="rId7" Type="http://schemas.openxmlformats.org/officeDocument/2006/relationships/image" Target="../media/image82.png"/><Relationship Id="rId12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11" Type="http://schemas.openxmlformats.org/officeDocument/2006/relationships/image" Target="../media/image15.svg"/><Relationship Id="rId5" Type="http://schemas.openxmlformats.org/officeDocument/2006/relationships/image" Target="../media/image80.png"/><Relationship Id="rId10" Type="http://schemas.openxmlformats.org/officeDocument/2006/relationships/image" Target="../media/image14.png"/><Relationship Id="rId4" Type="http://schemas.openxmlformats.org/officeDocument/2006/relationships/image" Target="../media/image44.svg"/><Relationship Id="rId9" Type="http://schemas.openxmlformats.org/officeDocument/2006/relationships/image" Target="../media/image86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14.png"/><Relationship Id="rId3" Type="http://schemas.openxmlformats.org/officeDocument/2006/relationships/image" Target="../media/image44.sv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svg"/><Relationship Id="rId10" Type="http://schemas.openxmlformats.org/officeDocument/2006/relationships/image" Target="../media/image86.sv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15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14.png"/><Relationship Id="rId3" Type="http://schemas.openxmlformats.org/officeDocument/2006/relationships/image" Target="../media/image44.sv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svg"/><Relationship Id="rId10" Type="http://schemas.openxmlformats.org/officeDocument/2006/relationships/image" Target="../media/image86.sv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15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14.png"/><Relationship Id="rId3" Type="http://schemas.openxmlformats.org/officeDocument/2006/relationships/image" Target="../media/image44.sv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svg"/><Relationship Id="rId10" Type="http://schemas.openxmlformats.org/officeDocument/2006/relationships/image" Target="../media/image86.sv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1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86.svg"/><Relationship Id="rId2" Type="http://schemas.openxmlformats.org/officeDocument/2006/relationships/image" Target="../media/image78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44.svg"/><Relationship Id="rId15" Type="http://schemas.openxmlformats.org/officeDocument/2006/relationships/image" Target="../media/image14.png"/><Relationship Id="rId10" Type="http://schemas.openxmlformats.org/officeDocument/2006/relationships/image" Target="../media/image84.svg"/><Relationship Id="rId4" Type="http://schemas.openxmlformats.org/officeDocument/2006/relationships/image" Target="../media/image43.png"/><Relationship Id="rId9" Type="http://schemas.openxmlformats.org/officeDocument/2006/relationships/image" Target="../media/image83.png"/><Relationship Id="rId14" Type="http://schemas.openxmlformats.org/officeDocument/2006/relationships/image" Target="../media/image8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86.svg"/><Relationship Id="rId2" Type="http://schemas.openxmlformats.org/officeDocument/2006/relationships/image" Target="../media/image78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44.svg"/><Relationship Id="rId15" Type="http://schemas.openxmlformats.org/officeDocument/2006/relationships/image" Target="../media/image14.png"/><Relationship Id="rId10" Type="http://schemas.openxmlformats.org/officeDocument/2006/relationships/image" Target="../media/image84.svg"/><Relationship Id="rId4" Type="http://schemas.openxmlformats.org/officeDocument/2006/relationships/image" Target="../media/image43.png"/><Relationship Id="rId9" Type="http://schemas.openxmlformats.org/officeDocument/2006/relationships/image" Target="../media/image83.png"/><Relationship Id="rId14" Type="http://schemas.openxmlformats.org/officeDocument/2006/relationships/image" Target="../media/image88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86.svg"/><Relationship Id="rId2" Type="http://schemas.openxmlformats.org/officeDocument/2006/relationships/image" Target="../media/image78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44.svg"/><Relationship Id="rId15" Type="http://schemas.openxmlformats.org/officeDocument/2006/relationships/image" Target="../media/image14.png"/><Relationship Id="rId10" Type="http://schemas.openxmlformats.org/officeDocument/2006/relationships/image" Target="../media/image84.svg"/><Relationship Id="rId4" Type="http://schemas.openxmlformats.org/officeDocument/2006/relationships/image" Target="../media/image43.png"/><Relationship Id="rId9" Type="http://schemas.openxmlformats.org/officeDocument/2006/relationships/image" Target="../media/image83.png"/><Relationship Id="rId14" Type="http://schemas.openxmlformats.org/officeDocument/2006/relationships/image" Target="../media/image88.sv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4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126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125.png"/><Relationship Id="rId5" Type="http://schemas.openxmlformats.org/officeDocument/2006/relationships/image" Target="../media/image44.svg"/><Relationship Id="rId10" Type="http://schemas.openxmlformats.org/officeDocument/2006/relationships/image" Target="../media/image88.svg"/><Relationship Id="rId4" Type="http://schemas.openxmlformats.org/officeDocument/2006/relationships/image" Target="../media/image43.png"/><Relationship Id="rId9" Type="http://schemas.openxmlformats.org/officeDocument/2006/relationships/image" Target="../media/image87.png"/><Relationship Id="rId14" Type="http://schemas.openxmlformats.org/officeDocument/2006/relationships/image" Target="../media/image15.sv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7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oracle.com/uk/index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sz="2400" dirty="0"/>
              <a:t>Cloud Native Application Development </a:t>
            </a:r>
            <a:br>
              <a:rPr lang="en-US" sz="2400" dirty="0"/>
            </a:br>
            <a:r>
              <a:rPr lang="en-US" sz="2400" dirty="0"/>
              <a:t>- build </a:t>
            </a:r>
            <a:r>
              <a:rPr lang="en-US" sz="2400" i="1" dirty="0"/>
              <a:t>fast, cheap, scalable and agile</a:t>
            </a:r>
            <a:r>
              <a:rPr lang="en-US" sz="2400" dirty="0"/>
              <a:t> software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on Oracle Cloud Infrastructure</a:t>
            </a:r>
            <a:endParaRPr lang="nl-NL" sz="20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Oracle Groundbreakers Tour 2020 LATAM | Oracle Cloud Native Application Development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4020331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Oracle </a:t>
            </a:r>
            <a:r>
              <a:rPr lang="nl-NL" sz="1350" b="1" kern="1200" dirty="0" err="1">
                <a:ea typeface="+mn-ea"/>
                <a:cs typeface="+mn-cs"/>
              </a:rPr>
              <a:t>Groundbreakers</a:t>
            </a:r>
            <a:r>
              <a:rPr lang="nl-NL" sz="1350" b="1" kern="1200" dirty="0">
                <a:ea typeface="+mn-ea"/>
                <a:cs typeface="+mn-cs"/>
              </a:rPr>
              <a:t> Tour 2020 LATAM </a:t>
            </a:r>
            <a:endParaRPr kumimoji="0" lang="nl-NL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54" name="Snagit_SNG860">
            <a:extLst>
              <a:ext uri="{FF2B5EF4-FFF2-40B4-BE49-F238E27FC236}">
                <a16:creationId xmlns:a16="http://schemas.microsoft.com/office/drawing/2014/main" id="{6438C1C8-D0FE-4C0F-BAD7-A49F2C60E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356" y="4296274"/>
            <a:ext cx="610923" cy="55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99A70ECD-5FF7-410A-81AE-68B82805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39" y="3444306"/>
            <a:ext cx="1605401" cy="78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java rockstar">
            <a:extLst>
              <a:ext uri="{FF2B5EF4-FFF2-40B4-BE49-F238E27FC236}">
                <a16:creationId xmlns:a16="http://schemas.microsoft.com/office/drawing/2014/main" id="{DBD8DB5F-7C59-4154-9494-514D3A4D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75" y="4602939"/>
            <a:ext cx="244924" cy="2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8C64AEB-4B04-4FB0-AA72-FD9995F3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075" y="4572000"/>
            <a:ext cx="337926" cy="33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0802324E-B1AF-4E58-BD11-5CD0FBD6A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C51DA5-F48F-4CDF-8A36-25B926241266}"/>
              </a:ext>
            </a:extLst>
          </p:cNvPr>
          <p:cNvSpPr/>
          <p:nvPr/>
        </p:nvSpPr>
        <p:spPr>
          <a:xfrm>
            <a:off x="4066482" y="1631837"/>
            <a:ext cx="574796" cy="257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 err="1"/>
              <a:t>NoSQL</a:t>
            </a:r>
            <a:r>
              <a:rPr lang="nl-NL" sz="700" dirty="0"/>
              <a:t> Database</a:t>
            </a:r>
            <a:endParaRPr lang="en-NL" sz="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C4577C-B02B-4FD4-96ED-4C127CB36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552" y="985499"/>
            <a:ext cx="4963446" cy="2600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3F606A4-B3B2-40B7-94B5-AA12A4C53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682" y="40470"/>
            <a:ext cx="622443" cy="72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A3406EE-E7FD-4681-BC09-2A0C4CE7612B}"/>
              </a:ext>
            </a:extLst>
          </p:cNvPr>
          <p:cNvGrpSpPr/>
          <p:nvPr/>
        </p:nvGrpSpPr>
        <p:grpSpPr>
          <a:xfrm>
            <a:off x="2337383" y="2555580"/>
            <a:ext cx="614615" cy="517779"/>
            <a:chOff x="303130" y="1040872"/>
            <a:chExt cx="1283748" cy="1503834"/>
          </a:xfrm>
        </p:grpSpPr>
        <p:pic>
          <p:nvPicPr>
            <p:cNvPr id="17" name="Graphic 64">
              <a:extLst>
                <a:ext uri="{FF2B5EF4-FFF2-40B4-BE49-F238E27FC236}">
                  <a16:creationId xmlns:a16="http://schemas.microsoft.com/office/drawing/2014/main" id="{66C25706-0F81-475D-89D3-B385ECCE9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090E61-8D6F-4E21-BA38-F0E916667C92}"/>
                </a:ext>
              </a:extLst>
            </p:cNvPr>
            <p:cNvSpPr/>
            <p:nvPr/>
          </p:nvSpPr>
          <p:spPr>
            <a:xfrm>
              <a:off x="540308" y="2008363"/>
              <a:ext cx="805943" cy="536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F43E25-FF5A-4047-858A-02064C461CF4}"/>
              </a:ext>
            </a:extLst>
          </p:cNvPr>
          <p:cNvSpPr txBox="1"/>
          <p:nvPr/>
        </p:nvSpPr>
        <p:spPr>
          <a:xfrm>
            <a:off x="6062684" y="4572000"/>
            <a:ext cx="304843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nl-NL" sz="1300" dirty="0">
                <a:solidFill>
                  <a:schemeClr val="tx1"/>
                </a:solidFill>
              </a:rPr>
              <a:t>Sources </a:t>
            </a:r>
            <a:r>
              <a:rPr lang="nl-NL" sz="1300" dirty="0" err="1">
                <a:solidFill>
                  <a:schemeClr val="tx1"/>
                </a:solidFill>
              </a:rPr>
              <a:t>and</a:t>
            </a:r>
            <a:r>
              <a:rPr lang="nl-NL" sz="1300" dirty="0">
                <a:solidFill>
                  <a:schemeClr val="tx1"/>
                </a:solidFill>
              </a:rPr>
              <a:t> slides:</a:t>
            </a:r>
            <a:r>
              <a:rPr lang="nl-NL" sz="1300" b="1" dirty="0">
                <a:solidFill>
                  <a:schemeClr val="tx1"/>
                </a:solidFill>
              </a:rPr>
              <a:t> </a:t>
            </a:r>
            <a:br>
              <a:rPr lang="nl-NL" sz="1300" b="1" dirty="0">
                <a:solidFill>
                  <a:schemeClr val="tx1"/>
                </a:solidFill>
              </a:rPr>
            </a:br>
            <a:r>
              <a:rPr lang="nl-NL" sz="1300" b="1" dirty="0">
                <a:solidFill>
                  <a:schemeClr val="tx1"/>
                </a:solidFill>
              </a:rPr>
              <a:t>bit.ly/cloud-native-latam2020</a:t>
            </a:r>
            <a:endParaRPr lang="en-NL" sz="1300" b="1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41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48446" cy="51435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409753" cy="51435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8636A-262E-4C59-BF0B-A1E0B5F4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80198"/>
            <a:ext cx="3867912" cy="1008731"/>
          </a:xfrm>
        </p:spPr>
        <p:txBody>
          <a:bodyPr>
            <a:normAutofit/>
          </a:bodyPr>
          <a:lstStyle/>
          <a:p>
            <a:r>
              <a:rPr lang="nl-NL" sz="3000"/>
              <a:t>Oracle Cloud Gen2</a:t>
            </a:r>
            <a:endParaRPr lang="en-NL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38BE6-1CBC-482D-B806-FC28A88C5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91322"/>
            <a:ext cx="3867912" cy="2829758"/>
          </a:xfrm>
        </p:spPr>
        <p:txBody>
          <a:bodyPr>
            <a:normAutofit/>
          </a:bodyPr>
          <a:lstStyle/>
          <a:p>
            <a:r>
              <a:rPr lang="nl-NL" sz="1275"/>
              <a:t>First generation is now called Classic Cloud</a:t>
            </a:r>
          </a:p>
          <a:p>
            <a:pPr lvl="1"/>
            <a:r>
              <a:rPr lang="nl-NL" sz="1275"/>
              <a:t>Mainly On Premises software, running in Oracle’s data centers – with some (small) degree of operational management (mainly provisioning and patching)</a:t>
            </a:r>
          </a:p>
          <a:p>
            <a:pPr lvl="1"/>
            <a:r>
              <a:rPr lang="nl-NL" sz="1275"/>
              <a:t>Not Cloud Native</a:t>
            </a:r>
          </a:p>
          <a:p>
            <a:r>
              <a:rPr lang="nl-NL" sz="1275"/>
              <a:t>Gen2</a:t>
            </a:r>
          </a:p>
          <a:p>
            <a:pPr lvl="1"/>
            <a:r>
              <a:rPr lang="nl-NL" sz="1275"/>
              <a:t>(largely) Designed from the ground up for the cloud</a:t>
            </a:r>
          </a:p>
          <a:p>
            <a:pPr lvl="1"/>
            <a:r>
              <a:rPr lang="nl-NL" sz="1275"/>
              <a:t>Applying lessons learned – from classic cloud as well as AWS and Azure</a:t>
            </a:r>
          </a:p>
          <a:p>
            <a:pPr lvl="1"/>
            <a:r>
              <a:rPr lang="nl-NL" sz="1275"/>
              <a:t>Some focused acquisitions (Dyn, Corente, Palerra, Wercker, DataScience.com)</a:t>
            </a:r>
          </a:p>
        </p:txBody>
      </p:sp>
      <p:pic>
        <p:nvPicPr>
          <p:cNvPr id="4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843339FA-1F60-4F76-995C-F6A9E8B5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7232" y="1647262"/>
            <a:ext cx="3552722" cy="173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273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 descr="Outstanding price-performance">
            <a:extLst>
              <a:ext uri="{FF2B5EF4-FFF2-40B4-BE49-F238E27FC236}">
                <a16:creationId xmlns:a16="http://schemas.microsoft.com/office/drawing/2014/main" id="{7BCAC6B4-98AF-4CA5-817C-3357523B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1338" y="402224"/>
            <a:ext cx="3227678" cy="308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97687" cy="5143859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76218" cy="5143859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73844"/>
            <a:ext cx="3284161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15618"/>
            <a:ext cx="3807068" cy="3113532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/>
              <a:t>Generation 2 Cloud</a:t>
            </a:r>
          </a:p>
          <a:p>
            <a:r>
              <a:rPr lang="en-US" sz="1500"/>
              <a:t>Main themes:</a:t>
            </a:r>
          </a:p>
          <a:p>
            <a:pPr lvl="1"/>
            <a:r>
              <a:rPr lang="en-US" sz="1500"/>
              <a:t>Competitive Pricing</a:t>
            </a:r>
          </a:p>
          <a:p>
            <a:pPr lvl="1"/>
            <a:r>
              <a:rPr lang="en-US" sz="1500"/>
              <a:t>Secure by Design</a:t>
            </a:r>
          </a:p>
          <a:p>
            <a:pPr lvl="1"/>
            <a:r>
              <a:rPr lang="en-US" sz="1500"/>
              <a:t>Open</a:t>
            </a:r>
          </a:p>
          <a:p>
            <a:pPr lvl="1"/>
            <a:r>
              <a:rPr lang="en-US" sz="1500"/>
              <a:t>Enterprise (Technology)</a:t>
            </a:r>
          </a:p>
          <a:p>
            <a:r>
              <a:rPr lang="en-US" sz="1500"/>
              <a:t>Trials – 30 days, $300 credits</a:t>
            </a:r>
          </a:p>
          <a:p>
            <a:r>
              <a:rPr lang="en-US" sz="1500" i="1"/>
              <a:t>A</a:t>
            </a:r>
            <a:r>
              <a:rPr lang="en-US" sz="1500"/>
              <a:t>n always-free tier</a:t>
            </a:r>
          </a:p>
          <a:p>
            <a:pPr lvl="1"/>
            <a:r>
              <a:rPr lang="en-US" sz="1500"/>
              <a:t>With Autonomous Database and </a:t>
            </a:r>
            <a:br>
              <a:rPr lang="en-US" sz="1500"/>
            </a:br>
            <a:r>
              <a:rPr lang="en-US" sz="1500"/>
              <a:t>Autonomous Data Warehouse</a:t>
            </a:r>
          </a:p>
          <a:p>
            <a:pPr lvl="1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325461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6" cy="51435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51435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36190"/>
            <a:ext cx="7890527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 – Always Free 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43856"/>
            <a:ext cx="3702050" cy="2988866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/>
              <a:t>Always Free Tier</a:t>
            </a:r>
          </a:p>
          <a:p>
            <a:pPr lvl="1"/>
            <a:r>
              <a:rPr lang="en-US" sz="1500"/>
              <a:t>Autonomous Database/Data Warehouse (two instances)</a:t>
            </a:r>
          </a:p>
          <a:p>
            <a:pPr lvl="1"/>
            <a:r>
              <a:rPr lang="en-US" sz="1500"/>
              <a:t>Compute VMs (two instances)</a:t>
            </a:r>
          </a:p>
          <a:p>
            <a:pPr lvl="1"/>
            <a:r>
              <a:rPr lang="en-US" sz="1500"/>
              <a:t>Block, Object and Archive Storage</a:t>
            </a:r>
          </a:p>
          <a:p>
            <a:pPr lvl="1"/>
            <a:r>
              <a:rPr lang="en-US" sz="1500"/>
              <a:t>Load Balancer and Data Egress</a:t>
            </a:r>
          </a:p>
          <a:p>
            <a:pPr lvl="1"/>
            <a:r>
              <a:rPr lang="en-US" sz="1500"/>
              <a:t>Monitoring and Notifications</a:t>
            </a:r>
          </a:p>
          <a:p>
            <a:pPr lvl="1"/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9B17D-E8FA-4D3B-A401-226D5CA85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35" y="3515679"/>
            <a:ext cx="6653658" cy="1430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323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7C82576-48A0-4C77-91E8-572E3737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0" y="936000"/>
            <a:ext cx="7688603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24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E075-1ABE-4EFA-BEF3-D9D79FCE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</a:t>
            </a:r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Organization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DBFF-13EC-4137-8664-7294E33E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111" y="1369219"/>
            <a:ext cx="5910239" cy="3625302"/>
          </a:xfrm>
        </p:spPr>
        <p:txBody>
          <a:bodyPr>
            <a:normAutofit/>
          </a:bodyPr>
          <a:lstStyle/>
          <a:p>
            <a:r>
              <a:rPr lang="nl-NL" dirty="0" err="1"/>
              <a:t>Regions</a:t>
            </a:r>
            <a:r>
              <a:rPr lang="nl-NL" dirty="0"/>
              <a:t> have </a:t>
            </a:r>
            <a:r>
              <a:rPr lang="nl-NL" dirty="0" err="1"/>
              <a:t>one</a:t>
            </a:r>
            <a:r>
              <a:rPr lang="nl-NL" dirty="0"/>
              <a:t> or more Availability </a:t>
            </a:r>
            <a:r>
              <a:rPr lang="nl-NL" dirty="0" err="1"/>
              <a:t>Domains</a:t>
            </a:r>
            <a:endParaRPr lang="nl-NL" dirty="0"/>
          </a:p>
          <a:p>
            <a:r>
              <a:rPr lang="nl-NL" dirty="0"/>
              <a:t>An AD </a:t>
            </a:r>
            <a:r>
              <a:rPr lang="nl-NL" dirty="0" err="1"/>
              <a:t>lives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or more Data Centers</a:t>
            </a:r>
          </a:p>
          <a:p>
            <a:pPr lvl="1"/>
            <a:r>
              <a:rPr lang="nl-NL" dirty="0" err="1"/>
              <a:t>ADs</a:t>
            </a:r>
            <a:r>
              <a:rPr lang="nl-NL" dirty="0"/>
              <a:t> are </a:t>
            </a:r>
            <a:r>
              <a:rPr lang="nl-NL" dirty="0" err="1"/>
              <a:t>isolated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– </a:t>
            </a:r>
            <a:r>
              <a:rPr lang="nl-NL" dirty="0" err="1"/>
              <a:t>unlikely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fail</a:t>
            </a:r>
            <a:r>
              <a:rPr lang="nl-NL" dirty="0"/>
              <a:t> </a:t>
            </a:r>
            <a:r>
              <a:rPr lang="nl-NL" dirty="0" err="1"/>
              <a:t>together</a:t>
            </a:r>
            <a:endParaRPr lang="nl-NL" dirty="0"/>
          </a:p>
          <a:p>
            <a:pPr lvl="1"/>
            <a:r>
              <a:rPr lang="nl-NL" dirty="0" err="1"/>
              <a:t>ADs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a </a:t>
            </a:r>
            <a:r>
              <a:rPr lang="nl-NL" dirty="0" err="1"/>
              <a:t>region</a:t>
            </a:r>
            <a:r>
              <a:rPr lang="nl-NL" dirty="0"/>
              <a:t> have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, ultra-low </a:t>
            </a:r>
            <a:r>
              <a:rPr lang="nl-NL" dirty="0" err="1"/>
              <a:t>latency</a:t>
            </a:r>
            <a:r>
              <a:rPr lang="nl-NL" dirty="0"/>
              <a:t> </a:t>
            </a:r>
            <a:r>
              <a:rPr lang="nl-NL" dirty="0" err="1"/>
              <a:t>interconnecting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backbone</a:t>
            </a:r>
          </a:p>
          <a:p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r>
              <a:rPr lang="nl-NL" dirty="0"/>
              <a:t> are </a:t>
            </a:r>
            <a:br>
              <a:rPr lang="nl-NL" dirty="0"/>
            </a:br>
            <a:r>
              <a:rPr lang="nl-NL" dirty="0" err="1"/>
              <a:t>isolated</a:t>
            </a:r>
            <a:r>
              <a:rPr lang="nl-NL" dirty="0"/>
              <a:t> hardware</a:t>
            </a:r>
            <a:br>
              <a:rPr lang="nl-NL" dirty="0"/>
            </a:br>
            <a:r>
              <a:rPr lang="nl-NL" dirty="0"/>
              <a:t>clusters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exclusive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patch </a:t>
            </a:r>
            <a:r>
              <a:rPr lang="nl-NL" dirty="0" err="1"/>
              <a:t>schedule</a:t>
            </a:r>
            <a:endParaRPr lang="nl-NL" dirty="0"/>
          </a:p>
          <a:p>
            <a:pPr lvl="1"/>
            <a:r>
              <a:rPr lang="nl-NL" dirty="0" err="1"/>
              <a:t>Each</a:t>
            </a:r>
            <a:r>
              <a:rPr lang="nl-NL" dirty="0"/>
              <a:t> AD has </a:t>
            </a:r>
            <a:r>
              <a:rPr lang="nl-NL" dirty="0" err="1"/>
              <a:t>three</a:t>
            </a:r>
            <a:br>
              <a:rPr lang="nl-NL" dirty="0"/>
            </a:br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65E229-FEAC-4036-B33D-AF5F627821C1}"/>
              </a:ext>
            </a:extLst>
          </p:cNvPr>
          <p:cNvGrpSpPr/>
          <p:nvPr/>
        </p:nvGrpSpPr>
        <p:grpSpPr>
          <a:xfrm rot="10800000">
            <a:off x="241647" y="2310675"/>
            <a:ext cx="717386" cy="1191776"/>
            <a:chOff x="4703431" y="2409211"/>
            <a:chExt cx="956514" cy="158903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56AE58-F247-4034-A9EB-F64E2E336B4E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EE9B90-3380-4693-B367-B61CE5E81CF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FA86B1E-7BBB-47D5-9A8A-2704DB240AA0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417586-B7B4-4195-8257-261A27A1C169}"/>
              </a:ext>
            </a:extLst>
          </p:cNvPr>
          <p:cNvSpPr txBox="1"/>
          <p:nvPr/>
        </p:nvSpPr>
        <p:spPr>
          <a:xfrm>
            <a:off x="166619" y="3502450"/>
            <a:ext cx="987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 err="1"/>
              <a:t>Fault</a:t>
            </a:r>
            <a:r>
              <a:rPr lang="nl-NL" sz="1050" dirty="0"/>
              <a:t> Domain</a:t>
            </a:r>
            <a:endParaRPr lang="en-NL" sz="105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37DA82-8EE8-4794-9E32-468D24DD7B86}"/>
              </a:ext>
            </a:extLst>
          </p:cNvPr>
          <p:cNvGrpSpPr/>
          <p:nvPr/>
        </p:nvGrpSpPr>
        <p:grpSpPr>
          <a:xfrm rot="10800000">
            <a:off x="217906" y="1984872"/>
            <a:ext cx="1379654" cy="1895139"/>
            <a:chOff x="4703431" y="2409211"/>
            <a:chExt cx="956514" cy="158903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D3CDC7C-3C42-4A46-85DF-8E09AAFEBEC0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41E52F-AD14-4E51-9ECF-9F114B59D555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9D4B01-81D7-4EA2-9370-1B3CE5C8C4D4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62A4FE-479A-4FC5-823A-265FEDFC5610}"/>
              </a:ext>
            </a:extLst>
          </p:cNvPr>
          <p:cNvSpPr txBox="1"/>
          <p:nvPr/>
        </p:nvSpPr>
        <p:spPr>
          <a:xfrm>
            <a:off x="698228" y="3859127"/>
            <a:ext cx="912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Data Center</a:t>
            </a:r>
            <a:endParaRPr lang="en-NL" sz="105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D8F870-7A73-430F-9709-19915CBD7922}"/>
              </a:ext>
            </a:extLst>
          </p:cNvPr>
          <p:cNvGrpSpPr/>
          <p:nvPr/>
        </p:nvGrpSpPr>
        <p:grpSpPr>
          <a:xfrm rot="10800000">
            <a:off x="194174" y="1268017"/>
            <a:ext cx="2037853" cy="3476714"/>
            <a:chOff x="4703431" y="2409211"/>
            <a:chExt cx="956514" cy="15890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49A328-3E7B-4B6A-AB72-44B4523E2C58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0C388D-7E9E-4642-9A5E-CE9FE8C0E971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E48C0A-D211-4061-A9A0-1842C8C1F8B6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DACF9D9-9BC9-490F-B4F4-EE244CD3502F}"/>
              </a:ext>
            </a:extLst>
          </p:cNvPr>
          <p:cNvSpPr txBox="1"/>
          <p:nvPr/>
        </p:nvSpPr>
        <p:spPr>
          <a:xfrm>
            <a:off x="1707758" y="4717522"/>
            <a:ext cx="6142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050" dirty="0" err="1"/>
              <a:t>Region</a:t>
            </a:r>
            <a:endParaRPr lang="en-NL" sz="105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7650F0-59F2-4D76-8B38-9B1AED7BD1FB}"/>
              </a:ext>
            </a:extLst>
          </p:cNvPr>
          <p:cNvGrpSpPr/>
          <p:nvPr/>
        </p:nvGrpSpPr>
        <p:grpSpPr>
          <a:xfrm rot="10800000">
            <a:off x="186360" y="1677692"/>
            <a:ext cx="1789683" cy="2609247"/>
            <a:chOff x="4703431" y="2409211"/>
            <a:chExt cx="956514" cy="15890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0362FA1-BC66-480C-BEA8-7410C2A05D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456F70-EF32-4BB6-BC8F-46083A0901B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6E2715-5115-4D6D-9DF7-34FD889F4481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D948F3B-FC46-4AB0-BE69-1DAE4D53972A}"/>
              </a:ext>
            </a:extLst>
          </p:cNvPr>
          <p:cNvSpPr txBox="1"/>
          <p:nvPr/>
        </p:nvSpPr>
        <p:spPr>
          <a:xfrm>
            <a:off x="582662" y="4263686"/>
            <a:ext cx="1327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Availability Domain</a:t>
            </a:r>
            <a:endParaRPr lang="en-NL" sz="1050" dirty="0"/>
          </a:p>
        </p:txBody>
      </p:sp>
      <p:pic>
        <p:nvPicPr>
          <p:cNvPr id="25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C7CDCE97-3818-4BF2-9595-6F69177C0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/>
          <a:stretch/>
        </p:blipFill>
        <p:spPr bwMode="auto">
          <a:xfrm>
            <a:off x="5157789" y="3060676"/>
            <a:ext cx="3819593" cy="163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9A344018-BBAE-48CA-AECA-041F10FC8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8283221" y="4840549"/>
            <a:ext cx="701753" cy="17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AF466-F6FC-4D99-8854-7286A77AD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847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1026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692782B7-1B43-4345-ABDC-89EC0E50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791999"/>
            <a:ext cx="8047589" cy="38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F824576-50D2-4E8C-B0A9-D251C46E25F9}"/>
              </a:ext>
            </a:extLst>
          </p:cNvPr>
          <p:cNvSpPr/>
          <p:nvPr/>
        </p:nvSpPr>
        <p:spPr>
          <a:xfrm>
            <a:off x="2203704" y="3602736"/>
            <a:ext cx="2212848" cy="748765"/>
          </a:xfrm>
          <a:custGeom>
            <a:avLst/>
            <a:gdLst>
              <a:gd name="connsiteX0" fmla="*/ 0 w 2212848"/>
              <a:gd name="connsiteY0" fmla="*/ 374383 h 748765"/>
              <a:gd name="connsiteX1" fmla="*/ 1106424 w 2212848"/>
              <a:gd name="connsiteY1" fmla="*/ 0 h 748765"/>
              <a:gd name="connsiteX2" fmla="*/ 2212848 w 2212848"/>
              <a:gd name="connsiteY2" fmla="*/ 374383 h 748765"/>
              <a:gd name="connsiteX3" fmla="*/ 1106424 w 2212848"/>
              <a:gd name="connsiteY3" fmla="*/ 748766 h 748765"/>
              <a:gd name="connsiteX4" fmla="*/ 0 w 2212848"/>
              <a:gd name="connsiteY4" fmla="*/ 374383 h 74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848" h="748765" fill="none" extrusionOk="0">
                <a:moveTo>
                  <a:pt x="0" y="374383"/>
                </a:moveTo>
                <a:cubicBezTo>
                  <a:pt x="68097" y="209738"/>
                  <a:pt x="487862" y="34143"/>
                  <a:pt x="1106424" y="0"/>
                </a:cubicBezTo>
                <a:cubicBezTo>
                  <a:pt x="1750242" y="-8607"/>
                  <a:pt x="2193835" y="187187"/>
                  <a:pt x="2212848" y="374383"/>
                </a:cubicBezTo>
                <a:cubicBezTo>
                  <a:pt x="2238167" y="608639"/>
                  <a:pt x="1662770" y="782376"/>
                  <a:pt x="1106424" y="748766"/>
                </a:cubicBezTo>
                <a:cubicBezTo>
                  <a:pt x="472730" y="761273"/>
                  <a:pt x="33989" y="595704"/>
                  <a:pt x="0" y="374383"/>
                </a:cubicBezTo>
                <a:close/>
              </a:path>
              <a:path w="2212848" h="748765" stroke="0" extrusionOk="0">
                <a:moveTo>
                  <a:pt x="0" y="374383"/>
                </a:moveTo>
                <a:cubicBezTo>
                  <a:pt x="-16908" y="69907"/>
                  <a:pt x="561253" y="44493"/>
                  <a:pt x="1106424" y="0"/>
                </a:cubicBezTo>
                <a:cubicBezTo>
                  <a:pt x="1738428" y="22211"/>
                  <a:pt x="2234762" y="167694"/>
                  <a:pt x="2212848" y="374383"/>
                </a:cubicBezTo>
                <a:cubicBezTo>
                  <a:pt x="2200660" y="550919"/>
                  <a:pt x="1707792" y="737793"/>
                  <a:pt x="1106424" y="748766"/>
                </a:cubicBezTo>
                <a:cubicBezTo>
                  <a:pt x="485747" y="724579"/>
                  <a:pt x="34024" y="585314"/>
                  <a:pt x="0" y="374383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50000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234076488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4AFE3B-9D73-4181-AF19-BA3E36364248}"/>
              </a:ext>
            </a:extLst>
          </p:cNvPr>
          <p:cNvSpPr/>
          <p:nvPr/>
        </p:nvSpPr>
        <p:spPr>
          <a:xfrm>
            <a:off x="2203703" y="3592853"/>
            <a:ext cx="2212848" cy="748765"/>
          </a:xfrm>
          <a:custGeom>
            <a:avLst/>
            <a:gdLst>
              <a:gd name="connsiteX0" fmla="*/ 0 w 2212848"/>
              <a:gd name="connsiteY0" fmla="*/ 374383 h 748765"/>
              <a:gd name="connsiteX1" fmla="*/ 1106424 w 2212848"/>
              <a:gd name="connsiteY1" fmla="*/ 0 h 748765"/>
              <a:gd name="connsiteX2" fmla="*/ 2212848 w 2212848"/>
              <a:gd name="connsiteY2" fmla="*/ 374383 h 748765"/>
              <a:gd name="connsiteX3" fmla="*/ 1106424 w 2212848"/>
              <a:gd name="connsiteY3" fmla="*/ 748766 h 748765"/>
              <a:gd name="connsiteX4" fmla="*/ 0 w 2212848"/>
              <a:gd name="connsiteY4" fmla="*/ 374383 h 74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848" h="748765" fill="none" extrusionOk="0">
                <a:moveTo>
                  <a:pt x="0" y="374383"/>
                </a:moveTo>
                <a:cubicBezTo>
                  <a:pt x="68097" y="209738"/>
                  <a:pt x="487862" y="34143"/>
                  <a:pt x="1106424" y="0"/>
                </a:cubicBezTo>
                <a:cubicBezTo>
                  <a:pt x="1750242" y="-8607"/>
                  <a:pt x="2193835" y="187187"/>
                  <a:pt x="2212848" y="374383"/>
                </a:cubicBezTo>
                <a:cubicBezTo>
                  <a:pt x="2238167" y="608639"/>
                  <a:pt x="1662770" y="782376"/>
                  <a:pt x="1106424" y="748766"/>
                </a:cubicBezTo>
                <a:cubicBezTo>
                  <a:pt x="472730" y="761273"/>
                  <a:pt x="33989" y="595704"/>
                  <a:pt x="0" y="374383"/>
                </a:cubicBezTo>
                <a:close/>
              </a:path>
              <a:path w="2212848" h="748765" stroke="0" extrusionOk="0">
                <a:moveTo>
                  <a:pt x="0" y="374383"/>
                </a:moveTo>
                <a:cubicBezTo>
                  <a:pt x="-16908" y="69907"/>
                  <a:pt x="561253" y="44493"/>
                  <a:pt x="1106424" y="0"/>
                </a:cubicBezTo>
                <a:cubicBezTo>
                  <a:pt x="1738428" y="22211"/>
                  <a:pt x="2234762" y="167694"/>
                  <a:pt x="2212848" y="374383"/>
                </a:cubicBezTo>
                <a:cubicBezTo>
                  <a:pt x="2200660" y="550919"/>
                  <a:pt x="1707792" y="737793"/>
                  <a:pt x="1106424" y="748766"/>
                </a:cubicBezTo>
                <a:cubicBezTo>
                  <a:pt x="485747" y="724579"/>
                  <a:pt x="34024" y="585314"/>
                  <a:pt x="0" y="374383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234076488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055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727933" y="2221108"/>
            <a:ext cx="1211964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4F282A45-72E4-4A27-8A8E-AD27584F9407}"/>
              </a:ext>
            </a:extLst>
          </p:cNvPr>
          <p:cNvSpPr/>
          <p:nvPr/>
        </p:nvSpPr>
        <p:spPr>
          <a:xfrm>
            <a:off x="-958545" y="225200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A6CE9-1597-4CA8-AC17-173871FA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Services for Cloud Native Application Development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D7FB5-8F44-4F15-9150-7186BE231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66E25-AED2-48A8-97B5-010BA075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!vb">
            <a:extLst>
              <a:ext uri="{FF2B5EF4-FFF2-40B4-BE49-F238E27FC236}">
                <a16:creationId xmlns:a16="http://schemas.microsoft.com/office/drawing/2014/main" id="{3B7A5BEE-6B2E-4212-B94E-69E2D1D46935}"/>
              </a:ext>
            </a:extLst>
          </p:cNvPr>
          <p:cNvSpPr/>
          <p:nvPr/>
        </p:nvSpPr>
        <p:spPr>
          <a:xfrm>
            <a:off x="-961580" y="315447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41075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7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1170757" y="18098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74AAD32-3AB0-4EE1-93B5-791D4B1796FC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49340D-35D0-4686-8EE6-8E37D729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53CA654-8662-4EA3-8BC2-D064E641EE21}"/>
              </a:ext>
            </a:extLst>
          </p:cNvPr>
          <p:cNvGrpSpPr/>
          <p:nvPr/>
        </p:nvGrpSpPr>
        <p:grpSpPr>
          <a:xfrm>
            <a:off x="2035346" y="5932397"/>
            <a:ext cx="953417" cy="722010"/>
            <a:chOff x="303130" y="1040872"/>
            <a:chExt cx="1283748" cy="1283748"/>
          </a:xfrm>
        </p:grpSpPr>
        <p:pic>
          <p:nvPicPr>
            <p:cNvPr id="68" name="Graphic 64">
              <a:extLst>
                <a:ext uri="{FF2B5EF4-FFF2-40B4-BE49-F238E27FC236}">
                  <a16:creationId xmlns:a16="http://schemas.microsoft.com/office/drawing/2014/main" id="{CE2EFB04-57E9-473C-990A-E6527453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260E642-FE6D-4C38-8951-94D165CB453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70" name="!vb">
            <a:extLst>
              <a:ext uri="{FF2B5EF4-FFF2-40B4-BE49-F238E27FC236}">
                <a16:creationId xmlns:a16="http://schemas.microsoft.com/office/drawing/2014/main" id="{EA915365-4FB2-4923-A21B-B66532F1EBAD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D4DFFC2-3ADA-4C72-B9CD-5C73F63178AB}"/>
              </a:ext>
            </a:extLst>
          </p:cNvPr>
          <p:cNvSpPr/>
          <p:nvPr/>
        </p:nvSpPr>
        <p:spPr>
          <a:xfrm>
            <a:off x="1214888" y="26982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235334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040081-086E-4690-AF93-C7B4402E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E1223F8-0263-4D6F-86B8-1FA0FA9E46D0}"/>
              </a:ext>
            </a:extLst>
          </p:cNvPr>
          <p:cNvGrpSpPr/>
          <p:nvPr/>
        </p:nvGrpSpPr>
        <p:grpSpPr>
          <a:xfrm>
            <a:off x="3504898" y="5267104"/>
            <a:ext cx="953417" cy="722010"/>
            <a:chOff x="303130" y="1040872"/>
            <a:chExt cx="1283748" cy="1283748"/>
          </a:xfrm>
        </p:grpSpPr>
        <p:pic>
          <p:nvPicPr>
            <p:cNvPr id="61" name="Graphic 64">
              <a:extLst>
                <a:ext uri="{FF2B5EF4-FFF2-40B4-BE49-F238E27FC236}">
                  <a16:creationId xmlns:a16="http://schemas.microsoft.com/office/drawing/2014/main" id="{D233300B-7D17-4A3F-955E-69D6892DE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9EE4430-4334-4DF1-8F1F-72E18009166E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EA94CBC-19DE-4DD6-9572-0A769782798C}"/>
              </a:ext>
            </a:extLst>
          </p:cNvPr>
          <p:cNvSpPr/>
          <p:nvPr/>
        </p:nvSpPr>
        <p:spPr>
          <a:xfrm>
            <a:off x="1170757" y="18098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12A81B5-C00A-4130-8F57-DB3D45D231E9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038CA9B-7762-4AAA-A81A-758262504D93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32B82DF-E119-4397-8330-FA30B1F6C2C4}"/>
              </a:ext>
            </a:extLst>
          </p:cNvPr>
          <p:cNvSpPr/>
          <p:nvPr/>
        </p:nvSpPr>
        <p:spPr>
          <a:xfrm>
            <a:off x="1214888" y="26982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178304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631109" y="4161658"/>
            <a:ext cx="95341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734249" y="4164823"/>
            <a:ext cx="912051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4141484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4171671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540370" y="3653405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F0D40E-99D2-47F9-8324-D2C3F0A7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85A96C-D00C-4E70-92E6-5CDAF2452D25}"/>
              </a:ext>
            </a:extLst>
          </p:cNvPr>
          <p:cNvGrpSpPr/>
          <p:nvPr/>
        </p:nvGrpSpPr>
        <p:grpSpPr>
          <a:xfrm>
            <a:off x="3574334" y="4101107"/>
            <a:ext cx="953417" cy="722010"/>
            <a:chOff x="303130" y="1040872"/>
            <a:chExt cx="1283748" cy="1283748"/>
          </a:xfrm>
        </p:grpSpPr>
        <p:pic>
          <p:nvPicPr>
            <p:cNvPr id="61" name="Graphic 64">
              <a:extLst>
                <a:ext uri="{FF2B5EF4-FFF2-40B4-BE49-F238E27FC236}">
                  <a16:creationId xmlns:a16="http://schemas.microsoft.com/office/drawing/2014/main" id="{8909B46E-651C-4415-A285-12E909E91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D5A3B0-FD60-4BF1-854D-7185415162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C0371AB-0046-470C-9413-1628539AC998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0445F46-A1AC-4526-96A6-FBE35634EDD2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621424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466" y="1816900"/>
            <a:ext cx="2133824" cy="1926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515" y="2949161"/>
            <a:ext cx="181475" cy="16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A40F94-31D4-46F8-86AD-9E2C8D8BE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1"/>
          <a:stretch/>
        </p:blipFill>
        <p:spPr bwMode="auto">
          <a:xfrm>
            <a:off x="5625064" y="1588106"/>
            <a:ext cx="3395375" cy="238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057202C-AC26-4734-8C79-AAD6A364B210}"/>
              </a:ext>
            </a:extLst>
          </p:cNvPr>
          <p:cNvSpPr/>
          <p:nvPr/>
        </p:nvSpPr>
        <p:spPr>
          <a:xfrm>
            <a:off x="5919893" y="2851573"/>
            <a:ext cx="426720" cy="358987"/>
          </a:xfrm>
          <a:prstGeom prst="ellipse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4328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176865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F85DD9-043A-40B9-8392-42D7FAE7DF45}"/>
              </a:ext>
            </a:extLst>
          </p:cNvPr>
          <p:cNvSpPr/>
          <p:nvPr/>
        </p:nvSpPr>
        <p:spPr>
          <a:xfrm>
            <a:off x="2695235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895072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176865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A1C2C6A-FED3-4E4C-8D67-E9DA944A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251" y="4041719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C009C993-5580-45B7-8158-12BA35768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186" y="3048161"/>
            <a:ext cx="883875" cy="449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C2C2ACAA-3465-4C8E-89E8-45AF8863F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1" y="1092510"/>
            <a:ext cx="793792" cy="778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9AA7BCF-787E-42C2-88EE-538A85F4CBA6}"/>
              </a:ext>
            </a:extLst>
          </p:cNvPr>
          <p:cNvGrpSpPr/>
          <p:nvPr/>
        </p:nvGrpSpPr>
        <p:grpSpPr>
          <a:xfrm>
            <a:off x="7804378" y="415045"/>
            <a:ext cx="1170393" cy="991702"/>
            <a:chOff x="343358" y="1039735"/>
            <a:chExt cx="1215471" cy="1322270"/>
          </a:xfrm>
        </p:grpSpPr>
        <p:pic>
          <p:nvPicPr>
            <p:cNvPr id="173" name="Graphic 77">
              <a:extLst>
                <a:ext uri="{FF2B5EF4-FFF2-40B4-BE49-F238E27FC236}">
                  <a16:creationId xmlns:a16="http://schemas.microsoft.com/office/drawing/2014/main" id="{302F5DC5-F04C-48A8-BFE1-2A6104B1E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5C35EF61-F561-4372-AD8A-78385A2DB10A}"/>
                </a:ext>
              </a:extLst>
            </p:cNvPr>
            <p:cNvSpPr/>
            <p:nvPr/>
          </p:nvSpPr>
          <p:spPr>
            <a:xfrm>
              <a:off x="550998" y="199267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7D07ED4-2FE9-4C82-AFFE-0A1A7E01AFBA}"/>
              </a:ext>
            </a:extLst>
          </p:cNvPr>
          <p:cNvGrpSpPr/>
          <p:nvPr/>
        </p:nvGrpSpPr>
        <p:grpSpPr>
          <a:xfrm>
            <a:off x="6339037" y="775784"/>
            <a:ext cx="716715" cy="795009"/>
            <a:chOff x="7450310" y="4389063"/>
            <a:chExt cx="955620" cy="1060012"/>
          </a:xfrm>
        </p:grpSpPr>
        <p:pic>
          <p:nvPicPr>
            <p:cNvPr id="179" name="Graphic 90">
              <a:extLst>
                <a:ext uri="{FF2B5EF4-FFF2-40B4-BE49-F238E27FC236}">
                  <a16:creationId xmlns:a16="http://schemas.microsoft.com/office/drawing/2014/main" id="{A02EC551-D1F8-480F-BFD2-42FD01AC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50310" y="4389063"/>
              <a:ext cx="955620" cy="955620"/>
            </a:xfrm>
            <a:prstGeom prst="rect">
              <a:avLst/>
            </a:prstGeom>
          </p:spPr>
        </p:pic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3FA92821-239B-47B4-B011-9115DBE7E3D4}"/>
                </a:ext>
              </a:extLst>
            </p:cNvPr>
            <p:cNvSpPr/>
            <p:nvPr/>
          </p:nvSpPr>
          <p:spPr>
            <a:xfrm>
              <a:off x="7525149" y="5202854"/>
              <a:ext cx="80594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Alarming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B828D43-9C67-4310-816B-1B2DF867FCA4}"/>
              </a:ext>
            </a:extLst>
          </p:cNvPr>
          <p:cNvGrpSpPr/>
          <p:nvPr/>
        </p:nvGrpSpPr>
        <p:grpSpPr>
          <a:xfrm>
            <a:off x="4724867" y="255968"/>
            <a:ext cx="894343" cy="896979"/>
            <a:chOff x="283219" y="1109378"/>
            <a:chExt cx="1192457" cy="1195971"/>
          </a:xfrm>
        </p:grpSpPr>
        <p:pic>
          <p:nvPicPr>
            <p:cNvPr id="182" name="Graphic 85">
              <a:extLst>
                <a:ext uri="{FF2B5EF4-FFF2-40B4-BE49-F238E27FC236}">
                  <a16:creationId xmlns:a16="http://schemas.microsoft.com/office/drawing/2014/main" id="{3129E1D7-216A-4BD0-97FD-634E65E85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3219" y="1109378"/>
              <a:ext cx="1192457" cy="1192457"/>
            </a:xfrm>
            <a:prstGeom prst="rect">
              <a:avLst/>
            </a:prstGeom>
          </p:spPr>
        </p:pic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54A84115-B7B4-4599-B3E6-0A3F9ABB7ACC}"/>
                </a:ext>
              </a:extLst>
            </p:cNvPr>
            <p:cNvSpPr/>
            <p:nvPr/>
          </p:nvSpPr>
          <p:spPr>
            <a:xfrm>
              <a:off x="470962" y="2059128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Logging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6E06C77-90EF-4415-BE96-F6CB7FD87BDE}"/>
              </a:ext>
            </a:extLst>
          </p:cNvPr>
          <p:cNvGrpSpPr/>
          <p:nvPr/>
        </p:nvGrpSpPr>
        <p:grpSpPr>
          <a:xfrm>
            <a:off x="3276646" y="869935"/>
            <a:ext cx="604457" cy="700858"/>
            <a:chOff x="10565918" y="1541759"/>
            <a:chExt cx="805942" cy="934476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21CB804-D398-464F-8424-AC5236376C9B}"/>
                </a:ext>
              </a:extLst>
            </p:cNvPr>
            <p:cNvGrpSpPr/>
            <p:nvPr/>
          </p:nvGrpSpPr>
          <p:grpSpPr>
            <a:xfrm>
              <a:off x="10621648" y="1541759"/>
              <a:ext cx="724280" cy="543828"/>
              <a:chOff x="5830775" y="4004425"/>
              <a:chExt cx="724280" cy="543828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5969064-949B-4F08-AF42-79F55386FABB}"/>
                  </a:ext>
                </a:extLst>
              </p:cNvPr>
              <p:cNvSpPr/>
              <p:nvPr/>
            </p:nvSpPr>
            <p:spPr>
              <a:xfrm>
                <a:off x="5830775" y="4004425"/>
                <a:ext cx="724280" cy="543828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1C520D4-9F64-4BDD-A41D-DE14F0B2CAD0}"/>
                  </a:ext>
                </a:extLst>
              </p:cNvPr>
              <p:cNvGrpSpPr/>
              <p:nvPr/>
            </p:nvGrpSpPr>
            <p:grpSpPr>
              <a:xfrm>
                <a:off x="5933397" y="4076339"/>
                <a:ext cx="523527" cy="406751"/>
                <a:chOff x="8057075" y="4150358"/>
                <a:chExt cx="633412" cy="492125"/>
              </a:xfrm>
            </p:grpSpPr>
            <p:sp>
              <p:nvSpPr>
                <p:cNvPr id="189" name="Freeform 48">
                  <a:extLst>
                    <a:ext uri="{FF2B5EF4-FFF2-40B4-BE49-F238E27FC236}">
                      <a16:creationId xmlns:a16="http://schemas.microsoft.com/office/drawing/2014/main" id="{E4182E81-47A5-4511-8C1C-78F6DEB4B7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57075" y="4150358"/>
                  <a:ext cx="633412" cy="492125"/>
                </a:xfrm>
                <a:custGeom>
                  <a:avLst/>
                  <a:gdLst>
                    <a:gd name="T0" fmla="*/ 65 w 1759"/>
                    <a:gd name="T1" fmla="*/ 889 h 1367"/>
                    <a:gd name="T2" fmla="*/ 65 w 1759"/>
                    <a:gd name="T3" fmla="*/ 758 h 1367"/>
                    <a:gd name="T4" fmla="*/ 65 w 1759"/>
                    <a:gd name="T5" fmla="*/ 226 h 1367"/>
                    <a:gd name="T6" fmla="*/ 1692 w 1759"/>
                    <a:gd name="T7" fmla="*/ 226 h 1367"/>
                    <a:gd name="T8" fmla="*/ 1692 w 1759"/>
                    <a:gd name="T9" fmla="*/ 975 h 1367"/>
                    <a:gd name="T10" fmla="*/ 1758 w 1759"/>
                    <a:gd name="T11" fmla="*/ 975 h 1367"/>
                    <a:gd name="T12" fmla="*/ 1758 w 1759"/>
                    <a:gd name="T13" fmla="*/ 32 h 1367"/>
                    <a:gd name="T14" fmla="*/ 1726 w 1759"/>
                    <a:gd name="T15" fmla="*/ 0 h 1367"/>
                    <a:gd name="T16" fmla="*/ 34 w 1759"/>
                    <a:gd name="T17" fmla="*/ 0 h 1367"/>
                    <a:gd name="T18" fmla="*/ 2 w 1759"/>
                    <a:gd name="T19" fmla="*/ 32 h 1367"/>
                    <a:gd name="T20" fmla="*/ 2 w 1759"/>
                    <a:gd name="T21" fmla="*/ 763 h 1367"/>
                    <a:gd name="T22" fmla="*/ 2 w 1759"/>
                    <a:gd name="T23" fmla="*/ 889 h 1367"/>
                    <a:gd name="T24" fmla="*/ 65 w 1759"/>
                    <a:gd name="T25" fmla="*/ 889 h 1367"/>
                    <a:gd name="T26" fmla="*/ 0 w 1759"/>
                    <a:gd name="T27" fmla="*/ 889 h 1367"/>
                    <a:gd name="T28" fmla="*/ 0 w 1759"/>
                    <a:gd name="T29" fmla="*/ 1366 h 1367"/>
                    <a:gd name="T30" fmla="*/ 65 w 1759"/>
                    <a:gd name="T31" fmla="*/ 1366 h 1367"/>
                    <a:gd name="T32" fmla="*/ 65 w 1759"/>
                    <a:gd name="T33" fmla="*/ 891 h 1367"/>
                    <a:gd name="T34" fmla="*/ 0 w 1759"/>
                    <a:gd name="T35" fmla="*/ 889 h 1367"/>
                    <a:gd name="T36" fmla="*/ 162 w 1759"/>
                    <a:gd name="T37" fmla="*/ 160 h 1367"/>
                    <a:gd name="T38" fmla="*/ 65 w 1759"/>
                    <a:gd name="T39" fmla="*/ 160 h 1367"/>
                    <a:gd name="T40" fmla="*/ 65 w 1759"/>
                    <a:gd name="T41" fmla="*/ 63 h 1367"/>
                    <a:gd name="T42" fmla="*/ 162 w 1759"/>
                    <a:gd name="T43" fmla="*/ 63 h 1367"/>
                    <a:gd name="T44" fmla="*/ 162 w 1759"/>
                    <a:gd name="T45" fmla="*/ 160 h 1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59" h="1367">
                      <a:moveTo>
                        <a:pt x="65" y="889"/>
                      </a:moveTo>
                      <a:lnTo>
                        <a:pt x="65" y="758"/>
                      </a:lnTo>
                      <a:lnTo>
                        <a:pt x="65" y="226"/>
                      </a:lnTo>
                      <a:lnTo>
                        <a:pt x="1692" y="226"/>
                      </a:lnTo>
                      <a:lnTo>
                        <a:pt x="1692" y="975"/>
                      </a:lnTo>
                      <a:lnTo>
                        <a:pt x="1758" y="975"/>
                      </a:lnTo>
                      <a:lnTo>
                        <a:pt x="1758" y="32"/>
                      </a:lnTo>
                      <a:cubicBezTo>
                        <a:pt x="1758" y="13"/>
                        <a:pt x="1742" y="0"/>
                        <a:pt x="1726" y="0"/>
                      </a:cubicBezTo>
                      <a:lnTo>
                        <a:pt x="34" y="0"/>
                      </a:lnTo>
                      <a:cubicBezTo>
                        <a:pt x="15" y="0"/>
                        <a:pt x="2" y="16"/>
                        <a:pt x="2" y="32"/>
                      </a:cubicBezTo>
                      <a:lnTo>
                        <a:pt x="2" y="763"/>
                      </a:lnTo>
                      <a:lnTo>
                        <a:pt x="2" y="889"/>
                      </a:lnTo>
                      <a:lnTo>
                        <a:pt x="65" y="889"/>
                      </a:lnTo>
                      <a:close/>
                      <a:moveTo>
                        <a:pt x="0" y="889"/>
                      </a:moveTo>
                      <a:lnTo>
                        <a:pt x="0" y="1366"/>
                      </a:lnTo>
                      <a:lnTo>
                        <a:pt x="65" y="1366"/>
                      </a:lnTo>
                      <a:lnTo>
                        <a:pt x="65" y="891"/>
                      </a:lnTo>
                      <a:lnTo>
                        <a:pt x="0" y="889"/>
                      </a:lnTo>
                      <a:close/>
                      <a:moveTo>
                        <a:pt x="162" y="160"/>
                      </a:moveTo>
                      <a:lnTo>
                        <a:pt x="65" y="160"/>
                      </a:lnTo>
                      <a:lnTo>
                        <a:pt x="65" y="63"/>
                      </a:lnTo>
                      <a:lnTo>
                        <a:pt x="162" y="63"/>
                      </a:lnTo>
                      <a:lnTo>
                        <a:pt x="162" y="16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0" name="Freeform 49">
                  <a:extLst>
                    <a:ext uri="{FF2B5EF4-FFF2-40B4-BE49-F238E27FC236}">
                      <a16:creationId xmlns:a16="http://schemas.microsoft.com/office/drawing/2014/main" id="{7CE4CDC6-E839-4269-9374-AA6439F6FD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1550" y="4464683"/>
                  <a:ext cx="57150" cy="141287"/>
                </a:xfrm>
                <a:custGeom>
                  <a:avLst/>
                  <a:gdLst>
                    <a:gd name="T0" fmla="*/ 78 w 158"/>
                    <a:gd name="T1" fmla="*/ 393 h 394"/>
                    <a:gd name="T2" fmla="*/ 0 w 158"/>
                    <a:gd name="T3" fmla="*/ 393 h 394"/>
                    <a:gd name="T4" fmla="*/ 0 w 158"/>
                    <a:gd name="T5" fmla="*/ 0 h 394"/>
                    <a:gd name="T6" fmla="*/ 157 w 158"/>
                    <a:gd name="T7" fmla="*/ 0 h 394"/>
                    <a:gd name="T8" fmla="*/ 157 w 158"/>
                    <a:gd name="T9" fmla="*/ 393 h 394"/>
                    <a:gd name="T10" fmla="*/ 78 w 158"/>
                    <a:gd name="T11" fmla="*/ 393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94">
                      <a:moveTo>
                        <a:pt x="78" y="393"/>
                      </a:moveTo>
                      <a:lnTo>
                        <a:pt x="0" y="393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93"/>
                      </a:lnTo>
                      <a:lnTo>
                        <a:pt x="78" y="393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1" name="Freeform 50">
                  <a:extLst>
                    <a:ext uri="{FF2B5EF4-FFF2-40B4-BE49-F238E27FC236}">
                      <a16:creationId xmlns:a16="http://schemas.microsoft.com/office/drawing/2014/main" id="{ABFBDE9B-8FB6-4121-9B2A-2A2A78EFFA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5075" y="4420233"/>
                  <a:ext cx="57150" cy="187325"/>
                </a:xfrm>
                <a:custGeom>
                  <a:avLst/>
                  <a:gdLst>
                    <a:gd name="T0" fmla="*/ 78 w 158"/>
                    <a:gd name="T1" fmla="*/ 519 h 520"/>
                    <a:gd name="T2" fmla="*/ 0 w 158"/>
                    <a:gd name="T3" fmla="*/ 519 h 520"/>
                    <a:gd name="T4" fmla="*/ 0 w 158"/>
                    <a:gd name="T5" fmla="*/ 0 h 520"/>
                    <a:gd name="T6" fmla="*/ 157 w 158"/>
                    <a:gd name="T7" fmla="*/ 0 h 520"/>
                    <a:gd name="T8" fmla="*/ 157 w 158"/>
                    <a:gd name="T9" fmla="*/ 519 h 520"/>
                    <a:gd name="T10" fmla="*/ 78 w 158"/>
                    <a:gd name="T11" fmla="*/ 519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0">
                      <a:moveTo>
                        <a:pt x="78" y="519"/>
                      </a:moveTo>
                      <a:lnTo>
                        <a:pt x="0" y="519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19"/>
                      </a:lnTo>
                      <a:lnTo>
                        <a:pt x="78" y="51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2" name="Freeform 51">
                  <a:extLst>
                    <a:ext uri="{FF2B5EF4-FFF2-40B4-BE49-F238E27FC236}">
                      <a16:creationId xmlns:a16="http://schemas.microsoft.com/office/drawing/2014/main" id="{451BD29F-895C-4786-8343-4FD80712E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8862" y="4420233"/>
                  <a:ext cx="57150" cy="187325"/>
                </a:xfrm>
                <a:custGeom>
                  <a:avLst/>
                  <a:gdLst>
                    <a:gd name="T0" fmla="*/ 79 w 158"/>
                    <a:gd name="T1" fmla="*/ 520 h 521"/>
                    <a:gd name="T2" fmla="*/ 0 w 158"/>
                    <a:gd name="T3" fmla="*/ 520 h 521"/>
                    <a:gd name="T4" fmla="*/ 0 w 158"/>
                    <a:gd name="T5" fmla="*/ 0 h 521"/>
                    <a:gd name="T6" fmla="*/ 157 w 158"/>
                    <a:gd name="T7" fmla="*/ 0 h 521"/>
                    <a:gd name="T8" fmla="*/ 157 w 158"/>
                    <a:gd name="T9" fmla="*/ 520 h 521"/>
                    <a:gd name="T10" fmla="*/ 79 w 158"/>
                    <a:gd name="T11" fmla="*/ 52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1">
                      <a:moveTo>
                        <a:pt x="79" y="520"/>
                      </a:moveTo>
                      <a:lnTo>
                        <a:pt x="0" y="5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20"/>
                      </a:lnTo>
                      <a:lnTo>
                        <a:pt x="79" y="5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3" name="Freeform 52">
                  <a:extLst>
                    <a:ext uri="{FF2B5EF4-FFF2-40B4-BE49-F238E27FC236}">
                      <a16:creationId xmlns:a16="http://schemas.microsoft.com/office/drawing/2014/main" id="{5DF7416B-9697-4830-8CA2-975A3BE697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4237" y="4534533"/>
                  <a:ext cx="57150" cy="73025"/>
                </a:xfrm>
                <a:custGeom>
                  <a:avLst/>
                  <a:gdLst>
                    <a:gd name="T0" fmla="*/ 79 w 158"/>
                    <a:gd name="T1" fmla="*/ 202 h 203"/>
                    <a:gd name="T2" fmla="*/ 0 w 158"/>
                    <a:gd name="T3" fmla="*/ 202 h 203"/>
                    <a:gd name="T4" fmla="*/ 0 w 158"/>
                    <a:gd name="T5" fmla="*/ 0 h 203"/>
                    <a:gd name="T6" fmla="*/ 157 w 158"/>
                    <a:gd name="T7" fmla="*/ 0 h 203"/>
                    <a:gd name="T8" fmla="*/ 157 w 158"/>
                    <a:gd name="T9" fmla="*/ 202 h 203"/>
                    <a:gd name="T10" fmla="*/ 79 w 158"/>
                    <a:gd name="T11" fmla="*/ 202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203">
                      <a:moveTo>
                        <a:pt x="7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202"/>
                      </a:lnTo>
                      <a:lnTo>
                        <a:pt x="79" y="202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4" name="Freeform 53">
                  <a:extLst>
                    <a:ext uri="{FF2B5EF4-FFF2-40B4-BE49-F238E27FC236}">
                      <a16:creationId xmlns:a16="http://schemas.microsoft.com/office/drawing/2014/main" id="{EFFC1FBA-1FD1-4955-A4E2-516EEB659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7762" y="4491670"/>
                  <a:ext cx="57150" cy="115888"/>
                </a:xfrm>
                <a:custGeom>
                  <a:avLst/>
                  <a:gdLst>
                    <a:gd name="T0" fmla="*/ 79 w 158"/>
                    <a:gd name="T1" fmla="*/ 320 h 321"/>
                    <a:gd name="T2" fmla="*/ 0 w 158"/>
                    <a:gd name="T3" fmla="*/ 320 h 321"/>
                    <a:gd name="T4" fmla="*/ 0 w 158"/>
                    <a:gd name="T5" fmla="*/ 0 h 321"/>
                    <a:gd name="T6" fmla="*/ 157 w 158"/>
                    <a:gd name="T7" fmla="*/ 0 h 321"/>
                    <a:gd name="T8" fmla="*/ 157 w 158"/>
                    <a:gd name="T9" fmla="*/ 320 h 321"/>
                    <a:gd name="T10" fmla="*/ 79 w 158"/>
                    <a:gd name="T11" fmla="*/ 32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21">
                      <a:moveTo>
                        <a:pt x="79" y="320"/>
                      </a:moveTo>
                      <a:lnTo>
                        <a:pt x="0" y="3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20"/>
                      </a:lnTo>
                      <a:lnTo>
                        <a:pt x="79" y="3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5" name="Freeform 54">
                  <a:extLst>
                    <a:ext uri="{FF2B5EF4-FFF2-40B4-BE49-F238E27FC236}">
                      <a16:creationId xmlns:a16="http://schemas.microsoft.com/office/drawing/2014/main" id="{022DAB6B-AF49-44D1-B02E-A0191F2603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5337" y="4498020"/>
                  <a:ext cx="57150" cy="109538"/>
                </a:xfrm>
                <a:custGeom>
                  <a:avLst/>
                  <a:gdLst>
                    <a:gd name="T0" fmla="*/ 79 w 159"/>
                    <a:gd name="T1" fmla="*/ 305 h 306"/>
                    <a:gd name="T2" fmla="*/ 0 w 159"/>
                    <a:gd name="T3" fmla="*/ 305 h 306"/>
                    <a:gd name="T4" fmla="*/ 0 w 159"/>
                    <a:gd name="T5" fmla="*/ 0 h 306"/>
                    <a:gd name="T6" fmla="*/ 158 w 159"/>
                    <a:gd name="T7" fmla="*/ 0 h 306"/>
                    <a:gd name="T8" fmla="*/ 158 w 159"/>
                    <a:gd name="T9" fmla="*/ 305 h 306"/>
                    <a:gd name="T10" fmla="*/ 79 w 159"/>
                    <a:gd name="T11" fmla="*/ 305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306">
                      <a:moveTo>
                        <a:pt x="79" y="305"/>
                      </a:moveTo>
                      <a:lnTo>
                        <a:pt x="0" y="305"/>
                      </a:lnTo>
                      <a:lnTo>
                        <a:pt x="0" y="0"/>
                      </a:lnTo>
                      <a:lnTo>
                        <a:pt x="158" y="0"/>
                      </a:lnTo>
                      <a:lnTo>
                        <a:pt x="158" y="305"/>
                      </a:lnTo>
                      <a:lnTo>
                        <a:pt x="79" y="30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6" name="Freeform 55">
                  <a:extLst>
                    <a:ext uri="{FF2B5EF4-FFF2-40B4-BE49-F238E27FC236}">
                      <a16:creationId xmlns:a16="http://schemas.microsoft.com/office/drawing/2014/main" id="{E2E3FA51-2B0E-4278-9CF9-A7AAB7FEF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2637" y="4288470"/>
                  <a:ext cx="520700" cy="179388"/>
                </a:xfrm>
                <a:custGeom>
                  <a:avLst/>
                  <a:gdLst>
                    <a:gd name="T0" fmla="*/ 325 w 1445"/>
                    <a:gd name="T1" fmla="*/ 496 h 497"/>
                    <a:gd name="T2" fmla="*/ 307 w 1445"/>
                    <a:gd name="T3" fmla="*/ 488 h 497"/>
                    <a:gd name="T4" fmla="*/ 0 w 1445"/>
                    <a:gd name="T5" fmla="*/ 236 h 497"/>
                    <a:gd name="T6" fmla="*/ 40 w 1445"/>
                    <a:gd name="T7" fmla="*/ 189 h 497"/>
                    <a:gd name="T8" fmla="*/ 328 w 1445"/>
                    <a:gd name="T9" fmla="*/ 425 h 497"/>
                    <a:gd name="T10" fmla="*/ 823 w 1445"/>
                    <a:gd name="T11" fmla="*/ 8 h 497"/>
                    <a:gd name="T12" fmla="*/ 846 w 1445"/>
                    <a:gd name="T13" fmla="*/ 0 h 497"/>
                    <a:gd name="T14" fmla="*/ 867 w 1445"/>
                    <a:gd name="T15" fmla="*/ 11 h 497"/>
                    <a:gd name="T16" fmla="*/ 1095 w 1445"/>
                    <a:gd name="T17" fmla="*/ 289 h 497"/>
                    <a:gd name="T18" fmla="*/ 1402 w 1445"/>
                    <a:gd name="T19" fmla="*/ 11 h 497"/>
                    <a:gd name="T20" fmla="*/ 1444 w 1445"/>
                    <a:gd name="T21" fmla="*/ 58 h 497"/>
                    <a:gd name="T22" fmla="*/ 1114 w 1445"/>
                    <a:gd name="T23" fmla="*/ 357 h 497"/>
                    <a:gd name="T24" fmla="*/ 1090 w 1445"/>
                    <a:gd name="T25" fmla="*/ 365 h 497"/>
                    <a:gd name="T26" fmla="*/ 1069 w 1445"/>
                    <a:gd name="T27" fmla="*/ 354 h 497"/>
                    <a:gd name="T28" fmla="*/ 841 w 1445"/>
                    <a:gd name="T29" fmla="*/ 76 h 497"/>
                    <a:gd name="T30" fmla="*/ 352 w 1445"/>
                    <a:gd name="T31" fmla="*/ 491 h 497"/>
                    <a:gd name="T32" fmla="*/ 325 w 1445"/>
                    <a:gd name="T33" fmla="*/ 49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45" h="497">
                      <a:moveTo>
                        <a:pt x="325" y="496"/>
                      </a:moveTo>
                      <a:cubicBezTo>
                        <a:pt x="318" y="496"/>
                        <a:pt x="312" y="493"/>
                        <a:pt x="307" y="488"/>
                      </a:cubicBezTo>
                      <a:lnTo>
                        <a:pt x="0" y="236"/>
                      </a:lnTo>
                      <a:lnTo>
                        <a:pt x="40" y="189"/>
                      </a:lnTo>
                      <a:lnTo>
                        <a:pt x="328" y="425"/>
                      </a:lnTo>
                      <a:lnTo>
                        <a:pt x="823" y="8"/>
                      </a:lnTo>
                      <a:cubicBezTo>
                        <a:pt x="828" y="3"/>
                        <a:pt x="836" y="0"/>
                        <a:pt x="846" y="0"/>
                      </a:cubicBezTo>
                      <a:cubicBezTo>
                        <a:pt x="854" y="0"/>
                        <a:pt x="862" y="6"/>
                        <a:pt x="867" y="11"/>
                      </a:cubicBezTo>
                      <a:lnTo>
                        <a:pt x="1095" y="289"/>
                      </a:lnTo>
                      <a:lnTo>
                        <a:pt x="1402" y="11"/>
                      </a:lnTo>
                      <a:lnTo>
                        <a:pt x="1444" y="58"/>
                      </a:lnTo>
                      <a:lnTo>
                        <a:pt x="1114" y="357"/>
                      </a:lnTo>
                      <a:cubicBezTo>
                        <a:pt x="1108" y="362"/>
                        <a:pt x="1098" y="365"/>
                        <a:pt x="1090" y="365"/>
                      </a:cubicBezTo>
                      <a:cubicBezTo>
                        <a:pt x="1082" y="365"/>
                        <a:pt x="1074" y="360"/>
                        <a:pt x="1069" y="354"/>
                      </a:cubicBezTo>
                      <a:lnTo>
                        <a:pt x="841" y="76"/>
                      </a:lnTo>
                      <a:lnTo>
                        <a:pt x="352" y="491"/>
                      </a:lnTo>
                      <a:cubicBezTo>
                        <a:pt x="341" y="493"/>
                        <a:pt x="333" y="496"/>
                        <a:pt x="325" y="496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F179799-4320-4957-BE5C-918D9FB22249}"/>
                </a:ext>
              </a:extLst>
            </p:cNvPr>
            <p:cNvSpPr/>
            <p:nvPr/>
          </p:nvSpPr>
          <p:spPr>
            <a:xfrm>
              <a:off x="10565918" y="210690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Telemetry/</a:t>
              </a:r>
              <a:br>
                <a:rPr lang="en-US" sz="6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Monitoring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67ECBB4-E7BF-4551-AAB4-3BEFA85B9401}"/>
              </a:ext>
            </a:extLst>
          </p:cNvPr>
          <p:cNvGrpSpPr/>
          <p:nvPr/>
        </p:nvGrpSpPr>
        <p:grpSpPr>
          <a:xfrm>
            <a:off x="906827" y="461899"/>
            <a:ext cx="795436" cy="818663"/>
            <a:chOff x="7676309" y="2584867"/>
            <a:chExt cx="805942" cy="1091551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FD62FEB-3032-41C0-8451-C25FEA9A9757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8416982-E7FB-475D-9077-11D7021C7E38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78D81B6-671E-41D5-8425-5ECD15F54EEC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02" name="Freeform 40">
                  <a:extLst>
                    <a:ext uri="{FF2B5EF4-FFF2-40B4-BE49-F238E27FC236}">
                      <a16:creationId xmlns:a16="http://schemas.microsoft.com/office/drawing/2014/main" id="{E69097AF-8160-41B3-AE12-2B55C1CAA5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3" name="Freeform 41">
                  <a:extLst>
                    <a:ext uri="{FF2B5EF4-FFF2-40B4-BE49-F238E27FC236}">
                      <a16:creationId xmlns:a16="http://schemas.microsoft.com/office/drawing/2014/main" id="{1A4FF748-9052-4147-A392-28ECD0142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4" name="Freeform 42">
                  <a:extLst>
                    <a:ext uri="{FF2B5EF4-FFF2-40B4-BE49-F238E27FC236}">
                      <a16:creationId xmlns:a16="http://schemas.microsoft.com/office/drawing/2014/main" id="{63CF6AAE-D233-4BBF-B031-452D5646A8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5" name="Freeform 43">
                  <a:extLst>
                    <a:ext uri="{FF2B5EF4-FFF2-40B4-BE49-F238E27FC236}">
                      <a16:creationId xmlns:a16="http://schemas.microsoft.com/office/drawing/2014/main" id="{314C1D1C-D58A-4D06-AF61-4E33510C2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6" name="Freeform 44">
                  <a:extLst>
                    <a:ext uri="{FF2B5EF4-FFF2-40B4-BE49-F238E27FC236}">
                      <a16:creationId xmlns:a16="http://schemas.microsoft.com/office/drawing/2014/main" id="{A1E9C65D-BEDE-498B-B432-0E6AEC6CC9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1682514-BEC1-4E93-8F3A-151E7555BA3C}"/>
                </a:ext>
              </a:extLst>
            </p:cNvPr>
            <p:cNvSpPr/>
            <p:nvPr/>
          </p:nvSpPr>
          <p:spPr>
            <a:xfrm>
              <a:off x="7676309" y="3307086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err="1"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lang="en-US" sz="600" b="1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F178B65-1FE1-4578-A716-C70BC0051869}"/>
              </a:ext>
            </a:extLst>
          </p:cNvPr>
          <p:cNvGrpSpPr/>
          <p:nvPr/>
        </p:nvGrpSpPr>
        <p:grpSpPr>
          <a:xfrm>
            <a:off x="3427148" y="3522979"/>
            <a:ext cx="604457" cy="725102"/>
            <a:chOff x="1526247" y="1468849"/>
            <a:chExt cx="805942" cy="966803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8F68DEC5-5059-42C8-AA7F-75158CE90F3D}"/>
                </a:ext>
              </a:extLst>
            </p:cNvPr>
            <p:cNvGrpSpPr/>
            <p:nvPr/>
          </p:nvGrpSpPr>
          <p:grpSpPr>
            <a:xfrm>
              <a:off x="1646655" y="1468849"/>
              <a:ext cx="582945" cy="635162"/>
              <a:chOff x="1646655" y="1758788"/>
              <a:chExt cx="582945" cy="635162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3023AB7-87A6-4DF6-9146-D74994C6CE59}"/>
                  </a:ext>
                </a:extLst>
              </p:cNvPr>
              <p:cNvSpPr/>
              <p:nvPr/>
            </p:nvSpPr>
            <p:spPr>
              <a:xfrm>
                <a:off x="1646655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0B9F9538-C93D-43BA-ABBE-C7B277BF58B2}"/>
                  </a:ext>
                </a:extLst>
              </p:cNvPr>
              <p:cNvGrpSpPr/>
              <p:nvPr/>
            </p:nvGrpSpPr>
            <p:grpSpPr>
              <a:xfrm>
                <a:off x="1718951" y="1844467"/>
                <a:ext cx="426429" cy="464480"/>
                <a:chOff x="3690938" y="2987675"/>
                <a:chExt cx="515937" cy="561975"/>
              </a:xfrm>
            </p:grpSpPr>
            <p:sp>
              <p:nvSpPr>
                <p:cNvPr id="212" name="Freeform 70">
                  <a:extLst>
                    <a:ext uri="{FF2B5EF4-FFF2-40B4-BE49-F238E27FC236}">
                      <a16:creationId xmlns:a16="http://schemas.microsoft.com/office/drawing/2014/main" id="{759D8C20-E5BB-4A00-970C-FE025F0EB0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2413" y="3379788"/>
                  <a:ext cx="34925" cy="34925"/>
                </a:xfrm>
                <a:custGeom>
                  <a:avLst/>
                  <a:gdLst>
                    <a:gd name="T0" fmla="*/ 47 w 95"/>
                    <a:gd name="T1" fmla="*/ 94 h 95"/>
                    <a:gd name="T2" fmla="*/ 94 w 95"/>
                    <a:gd name="T3" fmla="*/ 47 h 95"/>
                    <a:gd name="T4" fmla="*/ 47 w 95"/>
                    <a:gd name="T5" fmla="*/ 0 h 95"/>
                    <a:gd name="T6" fmla="*/ 0 w 95"/>
                    <a:gd name="T7" fmla="*/ 47 h 95"/>
                    <a:gd name="T8" fmla="*/ 47 w 95"/>
                    <a:gd name="T9" fmla="*/ 94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5">
                      <a:moveTo>
                        <a:pt x="47" y="94"/>
                      </a:moveTo>
                      <a:cubicBezTo>
                        <a:pt x="73" y="94"/>
                        <a:pt x="94" y="73"/>
                        <a:pt x="94" y="47"/>
                      </a:cubicBezTo>
                      <a:cubicBezTo>
                        <a:pt x="94" y="21"/>
                        <a:pt x="73" y="0"/>
                        <a:pt x="47" y="0"/>
                      </a:cubicBezTo>
                      <a:cubicBezTo>
                        <a:pt x="21" y="0"/>
                        <a:pt x="0" y="21"/>
                        <a:pt x="0" y="47"/>
                      </a:cubicBezTo>
                      <a:cubicBezTo>
                        <a:pt x="0" y="73"/>
                        <a:pt x="21" y="94"/>
                        <a:pt x="47" y="94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13" name="Freeform 71">
                  <a:extLst>
                    <a:ext uri="{FF2B5EF4-FFF2-40B4-BE49-F238E27FC236}">
                      <a16:creationId xmlns:a16="http://schemas.microsoft.com/office/drawing/2014/main" id="{7EC5C188-2467-4763-98A7-CBEC2240B0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0938" y="2987675"/>
                  <a:ext cx="515937" cy="561975"/>
                </a:xfrm>
                <a:custGeom>
                  <a:avLst/>
                  <a:gdLst>
                    <a:gd name="T0" fmla="*/ 78 w 1432"/>
                    <a:gd name="T1" fmla="*/ 0 h 1563"/>
                    <a:gd name="T2" fmla="*/ 0 w 1432"/>
                    <a:gd name="T3" fmla="*/ 1484 h 1563"/>
                    <a:gd name="T4" fmla="*/ 1350 w 1432"/>
                    <a:gd name="T5" fmla="*/ 1562 h 1563"/>
                    <a:gd name="T6" fmla="*/ 1429 w 1432"/>
                    <a:gd name="T7" fmla="*/ 79 h 1563"/>
                    <a:gd name="T8" fmla="*/ 569 w 1432"/>
                    <a:gd name="T9" fmla="*/ 412 h 1563"/>
                    <a:gd name="T10" fmla="*/ 569 w 1432"/>
                    <a:gd name="T11" fmla="*/ 317 h 1563"/>
                    <a:gd name="T12" fmla="*/ 828 w 1432"/>
                    <a:gd name="T13" fmla="*/ 283 h 1563"/>
                    <a:gd name="T14" fmla="*/ 862 w 1432"/>
                    <a:gd name="T15" fmla="*/ 401 h 1563"/>
                    <a:gd name="T16" fmla="*/ 862 w 1432"/>
                    <a:gd name="T17" fmla="*/ 545 h 1563"/>
                    <a:gd name="T18" fmla="*/ 603 w 1432"/>
                    <a:gd name="T19" fmla="*/ 579 h 1563"/>
                    <a:gd name="T20" fmla="*/ 569 w 1432"/>
                    <a:gd name="T21" fmla="*/ 412 h 1563"/>
                    <a:gd name="T22" fmla="*/ 569 w 1432"/>
                    <a:gd name="T23" fmla="*/ 755 h 1563"/>
                    <a:gd name="T24" fmla="*/ 603 w 1432"/>
                    <a:gd name="T25" fmla="*/ 637 h 1563"/>
                    <a:gd name="T26" fmla="*/ 862 w 1432"/>
                    <a:gd name="T27" fmla="*/ 671 h 1563"/>
                    <a:gd name="T28" fmla="*/ 862 w 1432"/>
                    <a:gd name="T29" fmla="*/ 765 h 1563"/>
                    <a:gd name="T30" fmla="*/ 828 w 1432"/>
                    <a:gd name="T31" fmla="*/ 933 h 1563"/>
                    <a:gd name="T32" fmla="*/ 569 w 1432"/>
                    <a:gd name="T33" fmla="*/ 899 h 1563"/>
                    <a:gd name="T34" fmla="*/ 225 w 1432"/>
                    <a:gd name="T35" fmla="*/ 412 h 1563"/>
                    <a:gd name="T36" fmla="*/ 225 w 1432"/>
                    <a:gd name="T37" fmla="*/ 317 h 1563"/>
                    <a:gd name="T38" fmla="*/ 485 w 1432"/>
                    <a:gd name="T39" fmla="*/ 283 h 1563"/>
                    <a:gd name="T40" fmla="*/ 519 w 1432"/>
                    <a:gd name="T41" fmla="*/ 401 h 1563"/>
                    <a:gd name="T42" fmla="*/ 519 w 1432"/>
                    <a:gd name="T43" fmla="*/ 545 h 1563"/>
                    <a:gd name="T44" fmla="*/ 259 w 1432"/>
                    <a:gd name="T45" fmla="*/ 579 h 1563"/>
                    <a:gd name="T46" fmla="*/ 225 w 1432"/>
                    <a:gd name="T47" fmla="*/ 412 h 1563"/>
                    <a:gd name="T48" fmla="*/ 225 w 1432"/>
                    <a:gd name="T49" fmla="*/ 755 h 1563"/>
                    <a:gd name="T50" fmla="*/ 259 w 1432"/>
                    <a:gd name="T51" fmla="*/ 637 h 1563"/>
                    <a:gd name="T52" fmla="*/ 519 w 1432"/>
                    <a:gd name="T53" fmla="*/ 671 h 1563"/>
                    <a:gd name="T54" fmla="*/ 519 w 1432"/>
                    <a:gd name="T55" fmla="*/ 765 h 1563"/>
                    <a:gd name="T56" fmla="*/ 485 w 1432"/>
                    <a:gd name="T57" fmla="*/ 933 h 1563"/>
                    <a:gd name="T58" fmla="*/ 225 w 1432"/>
                    <a:gd name="T59" fmla="*/ 899 h 1563"/>
                    <a:gd name="T60" fmla="*/ 1158 w 1432"/>
                    <a:gd name="T61" fmla="*/ 1282 h 1563"/>
                    <a:gd name="T62" fmla="*/ 225 w 1432"/>
                    <a:gd name="T63" fmla="*/ 1237 h 1563"/>
                    <a:gd name="T64" fmla="*/ 1203 w 1432"/>
                    <a:gd name="T65" fmla="*/ 991 h 1563"/>
                    <a:gd name="T66" fmla="*/ 1158 w 1432"/>
                    <a:gd name="T67" fmla="*/ 1282 h 1563"/>
                    <a:gd name="T68" fmla="*/ 1203 w 1432"/>
                    <a:gd name="T69" fmla="*/ 765 h 1563"/>
                    <a:gd name="T70" fmla="*/ 1169 w 1432"/>
                    <a:gd name="T71" fmla="*/ 933 h 1563"/>
                    <a:gd name="T72" fmla="*/ 909 w 1432"/>
                    <a:gd name="T73" fmla="*/ 899 h 1563"/>
                    <a:gd name="T74" fmla="*/ 909 w 1432"/>
                    <a:gd name="T75" fmla="*/ 755 h 1563"/>
                    <a:gd name="T76" fmla="*/ 944 w 1432"/>
                    <a:gd name="T77" fmla="*/ 637 h 1563"/>
                    <a:gd name="T78" fmla="*/ 1203 w 1432"/>
                    <a:gd name="T79" fmla="*/ 671 h 1563"/>
                    <a:gd name="T80" fmla="*/ 1203 w 1432"/>
                    <a:gd name="T81" fmla="*/ 401 h 1563"/>
                    <a:gd name="T82" fmla="*/ 1203 w 1432"/>
                    <a:gd name="T83" fmla="*/ 545 h 1563"/>
                    <a:gd name="T84" fmla="*/ 944 w 1432"/>
                    <a:gd name="T85" fmla="*/ 579 h 1563"/>
                    <a:gd name="T86" fmla="*/ 909 w 1432"/>
                    <a:gd name="T87" fmla="*/ 412 h 1563"/>
                    <a:gd name="T88" fmla="*/ 909 w 1432"/>
                    <a:gd name="T89" fmla="*/ 317 h 1563"/>
                    <a:gd name="T90" fmla="*/ 1169 w 1432"/>
                    <a:gd name="T91" fmla="*/ 283 h 1563"/>
                    <a:gd name="T92" fmla="*/ 1203 w 1432"/>
                    <a:gd name="T93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432" h="1563">
                      <a:moveTo>
                        <a:pt x="1350" y="0"/>
                      </a:moveTo>
                      <a:lnTo>
                        <a:pt x="78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6" y="1562"/>
                        <a:pt x="78" y="1562"/>
                      </a:cubicBezTo>
                      <a:lnTo>
                        <a:pt x="1350" y="1562"/>
                      </a:lnTo>
                      <a:cubicBezTo>
                        <a:pt x="1394" y="1562"/>
                        <a:pt x="1429" y="1528"/>
                        <a:pt x="1429" y="1484"/>
                      </a:cubicBezTo>
                      <a:lnTo>
                        <a:pt x="1429" y="79"/>
                      </a:lnTo>
                      <a:cubicBezTo>
                        <a:pt x="1431" y="37"/>
                        <a:pt x="1394" y="0"/>
                        <a:pt x="1350" y="0"/>
                      </a:cubicBezTo>
                      <a:close/>
                      <a:moveTo>
                        <a:pt x="569" y="412"/>
                      </a:moveTo>
                      <a:lnTo>
                        <a:pt x="569" y="401"/>
                      </a:lnTo>
                      <a:lnTo>
                        <a:pt x="569" y="317"/>
                      </a:lnTo>
                      <a:cubicBezTo>
                        <a:pt x="569" y="299"/>
                        <a:pt x="584" y="283"/>
                        <a:pt x="603" y="283"/>
                      </a:cubicBezTo>
                      <a:lnTo>
                        <a:pt x="828" y="283"/>
                      </a:lnTo>
                      <a:cubicBezTo>
                        <a:pt x="847" y="283"/>
                        <a:pt x="862" y="299"/>
                        <a:pt x="862" y="317"/>
                      </a:cubicBezTo>
                      <a:lnTo>
                        <a:pt x="862" y="401"/>
                      </a:lnTo>
                      <a:lnTo>
                        <a:pt x="862" y="412"/>
                      </a:lnTo>
                      <a:lnTo>
                        <a:pt x="862" y="545"/>
                      </a:lnTo>
                      <a:cubicBezTo>
                        <a:pt x="862" y="564"/>
                        <a:pt x="847" y="579"/>
                        <a:pt x="828" y="579"/>
                      </a:cubicBezTo>
                      <a:lnTo>
                        <a:pt x="603" y="579"/>
                      </a:lnTo>
                      <a:cubicBezTo>
                        <a:pt x="584" y="579"/>
                        <a:pt x="569" y="564"/>
                        <a:pt x="569" y="545"/>
                      </a:cubicBezTo>
                      <a:lnTo>
                        <a:pt x="569" y="412"/>
                      </a:lnTo>
                      <a:close/>
                      <a:moveTo>
                        <a:pt x="569" y="765"/>
                      </a:moveTo>
                      <a:lnTo>
                        <a:pt x="569" y="755"/>
                      </a:lnTo>
                      <a:lnTo>
                        <a:pt x="569" y="671"/>
                      </a:lnTo>
                      <a:cubicBezTo>
                        <a:pt x="569" y="653"/>
                        <a:pt x="584" y="637"/>
                        <a:pt x="603" y="637"/>
                      </a:cubicBezTo>
                      <a:lnTo>
                        <a:pt x="828" y="637"/>
                      </a:lnTo>
                      <a:cubicBezTo>
                        <a:pt x="847" y="637"/>
                        <a:pt x="862" y="653"/>
                        <a:pt x="862" y="671"/>
                      </a:cubicBezTo>
                      <a:lnTo>
                        <a:pt x="862" y="755"/>
                      </a:lnTo>
                      <a:lnTo>
                        <a:pt x="862" y="765"/>
                      </a:lnTo>
                      <a:lnTo>
                        <a:pt x="862" y="899"/>
                      </a:lnTo>
                      <a:cubicBezTo>
                        <a:pt x="862" y="918"/>
                        <a:pt x="847" y="933"/>
                        <a:pt x="828" y="933"/>
                      </a:cubicBezTo>
                      <a:lnTo>
                        <a:pt x="603" y="933"/>
                      </a:lnTo>
                      <a:cubicBezTo>
                        <a:pt x="584" y="933"/>
                        <a:pt x="569" y="918"/>
                        <a:pt x="569" y="899"/>
                      </a:cubicBezTo>
                      <a:lnTo>
                        <a:pt x="569" y="765"/>
                      </a:lnTo>
                      <a:close/>
                      <a:moveTo>
                        <a:pt x="225" y="412"/>
                      </a:moveTo>
                      <a:lnTo>
                        <a:pt x="225" y="401"/>
                      </a:lnTo>
                      <a:lnTo>
                        <a:pt x="225" y="317"/>
                      </a:lnTo>
                      <a:cubicBezTo>
                        <a:pt x="225" y="299"/>
                        <a:pt x="241" y="283"/>
                        <a:pt x="259" y="283"/>
                      </a:cubicBezTo>
                      <a:lnTo>
                        <a:pt x="485" y="283"/>
                      </a:lnTo>
                      <a:cubicBezTo>
                        <a:pt x="503" y="283"/>
                        <a:pt x="519" y="299"/>
                        <a:pt x="519" y="317"/>
                      </a:cubicBezTo>
                      <a:lnTo>
                        <a:pt x="519" y="401"/>
                      </a:lnTo>
                      <a:lnTo>
                        <a:pt x="519" y="412"/>
                      </a:lnTo>
                      <a:lnTo>
                        <a:pt x="519" y="545"/>
                      </a:lnTo>
                      <a:cubicBezTo>
                        <a:pt x="519" y="564"/>
                        <a:pt x="503" y="579"/>
                        <a:pt x="485" y="579"/>
                      </a:cubicBezTo>
                      <a:lnTo>
                        <a:pt x="259" y="579"/>
                      </a:lnTo>
                      <a:cubicBezTo>
                        <a:pt x="241" y="579"/>
                        <a:pt x="225" y="564"/>
                        <a:pt x="225" y="545"/>
                      </a:cubicBezTo>
                      <a:lnTo>
                        <a:pt x="225" y="412"/>
                      </a:lnTo>
                      <a:close/>
                      <a:moveTo>
                        <a:pt x="225" y="765"/>
                      </a:moveTo>
                      <a:lnTo>
                        <a:pt x="225" y="755"/>
                      </a:lnTo>
                      <a:lnTo>
                        <a:pt x="225" y="671"/>
                      </a:lnTo>
                      <a:cubicBezTo>
                        <a:pt x="225" y="653"/>
                        <a:pt x="241" y="637"/>
                        <a:pt x="259" y="637"/>
                      </a:cubicBezTo>
                      <a:lnTo>
                        <a:pt x="485" y="637"/>
                      </a:lnTo>
                      <a:cubicBezTo>
                        <a:pt x="503" y="637"/>
                        <a:pt x="519" y="653"/>
                        <a:pt x="519" y="671"/>
                      </a:cubicBezTo>
                      <a:lnTo>
                        <a:pt x="519" y="755"/>
                      </a:lnTo>
                      <a:lnTo>
                        <a:pt x="519" y="765"/>
                      </a:lnTo>
                      <a:lnTo>
                        <a:pt x="519" y="899"/>
                      </a:lnTo>
                      <a:cubicBezTo>
                        <a:pt x="519" y="918"/>
                        <a:pt x="503" y="933"/>
                        <a:pt x="485" y="933"/>
                      </a:cubicBezTo>
                      <a:lnTo>
                        <a:pt x="259" y="933"/>
                      </a:lnTo>
                      <a:cubicBezTo>
                        <a:pt x="241" y="933"/>
                        <a:pt x="225" y="918"/>
                        <a:pt x="225" y="899"/>
                      </a:cubicBezTo>
                      <a:lnTo>
                        <a:pt x="225" y="765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5" y="1261"/>
                        <a:pt x="225" y="1237"/>
                      </a:cubicBezTo>
                      <a:lnTo>
                        <a:pt x="225" y="991"/>
                      </a:lnTo>
                      <a:lnTo>
                        <a:pt x="1203" y="991"/>
                      </a:lnTo>
                      <a:lnTo>
                        <a:pt x="1203" y="1237"/>
                      </a:lnTo>
                      <a:cubicBezTo>
                        <a:pt x="1203" y="1261"/>
                        <a:pt x="1182" y="1282"/>
                        <a:pt x="1158" y="1282"/>
                      </a:cubicBezTo>
                      <a:close/>
                      <a:moveTo>
                        <a:pt x="1203" y="755"/>
                      </a:moveTo>
                      <a:lnTo>
                        <a:pt x="1203" y="765"/>
                      </a:lnTo>
                      <a:lnTo>
                        <a:pt x="1203" y="899"/>
                      </a:lnTo>
                      <a:cubicBezTo>
                        <a:pt x="1203" y="918"/>
                        <a:pt x="1187" y="933"/>
                        <a:pt x="1169" y="933"/>
                      </a:cubicBezTo>
                      <a:lnTo>
                        <a:pt x="944" y="933"/>
                      </a:lnTo>
                      <a:cubicBezTo>
                        <a:pt x="925" y="933"/>
                        <a:pt x="909" y="918"/>
                        <a:pt x="909" y="899"/>
                      </a:cubicBezTo>
                      <a:lnTo>
                        <a:pt x="909" y="765"/>
                      </a:lnTo>
                      <a:lnTo>
                        <a:pt x="909" y="755"/>
                      </a:lnTo>
                      <a:lnTo>
                        <a:pt x="909" y="671"/>
                      </a:lnTo>
                      <a:cubicBezTo>
                        <a:pt x="909" y="653"/>
                        <a:pt x="925" y="637"/>
                        <a:pt x="944" y="637"/>
                      </a:cubicBezTo>
                      <a:lnTo>
                        <a:pt x="1169" y="637"/>
                      </a:lnTo>
                      <a:cubicBezTo>
                        <a:pt x="1187" y="637"/>
                        <a:pt x="1203" y="653"/>
                        <a:pt x="1203" y="671"/>
                      </a:cubicBezTo>
                      <a:lnTo>
                        <a:pt x="1203" y="755"/>
                      </a:lnTo>
                      <a:close/>
                      <a:moveTo>
                        <a:pt x="1203" y="401"/>
                      </a:moveTo>
                      <a:lnTo>
                        <a:pt x="1203" y="412"/>
                      </a:lnTo>
                      <a:lnTo>
                        <a:pt x="1203" y="545"/>
                      </a:lnTo>
                      <a:cubicBezTo>
                        <a:pt x="1203" y="564"/>
                        <a:pt x="1187" y="579"/>
                        <a:pt x="1169" y="579"/>
                      </a:cubicBezTo>
                      <a:lnTo>
                        <a:pt x="944" y="579"/>
                      </a:lnTo>
                      <a:cubicBezTo>
                        <a:pt x="925" y="579"/>
                        <a:pt x="909" y="564"/>
                        <a:pt x="909" y="545"/>
                      </a:cubicBezTo>
                      <a:lnTo>
                        <a:pt x="909" y="412"/>
                      </a:lnTo>
                      <a:lnTo>
                        <a:pt x="909" y="401"/>
                      </a:lnTo>
                      <a:lnTo>
                        <a:pt x="909" y="317"/>
                      </a:lnTo>
                      <a:cubicBezTo>
                        <a:pt x="909" y="299"/>
                        <a:pt x="925" y="283"/>
                        <a:pt x="944" y="283"/>
                      </a:cubicBezTo>
                      <a:lnTo>
                        <a:pt x="1169" y="283"/>
                      </a:lnTo>
                      <a:cubicBezTo>
                        <a:pt x="1187" y="283"/>
                        <a:pt x="1203" y="299"/>
                        <a:pt x="1203" y="317"/>
                      </a:cubicBezTo>
                      <a:lnTo>
                        <a:pt x="1203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0DC6DBBC-8897-467B-B56A-4842F572FDE2}"/>
                </a:ext>
              </a:extLst>
            </p:cNvPr>
            <p:cNvSpPr/>
            <p:nvPr/>
          </p:nvSpPr>
          <p:spPr>
            <a:xfrm>
              <a:off x="1526247" y="2066320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Virtual Machine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34EA494-5A01-4792-B1AA-1415D746E991}"/>
              </a:ext>
            </a:extLst>
          </p:cNvPr>
          <p:cNvGrpSpPr/>
          <p:nvPr/>
        </p:nvGrpSpPr>
        <p:grpSpPr>
          <a:xfrm>
            <a:off x="3908417" y="2478011"/>
            <a:ext cx="604457" cy="632769"/>
            <a:chOff x="2556672" y="1468849"/>
            <a:chExt cx="805942" cy="843692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6DBA6CD-CD3C-4BA1-8F8C-B5ACB074E792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0DE71D3C-0E2E-42AE-9CFB-05D74CA3ED2C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C2E730DE-2BE3-4126-B0C7-DB490FD8A596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42" name="Freeform 72">
                  <a:extLst>
                    <a:ext uri="{FF2B5EF4-FFF2-40B4-BE49-F238E27FC236}">
                      <a16:creationId xmlns:a16="http://schemas.microsoft.com/office/drawing/2014/main" id="{A48289E1-BD34-4C15-A517-CC65393857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3" name="Freeform 73">
                  <a:extLst>
                    <a:ext uri="{FF2B5EF4-FFF2-40B4-BE49-F238E27FC236}">
                      <a16:creationId xmlns:a16="http://schemas.microsoft.com/office/drawing/2014/main" id="{DB412869-FCB4-4634-B1BB-2D8656B6A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4" name="Freeform 74">
                  <a:extLst>
                    <a:ext uri="{FF2B5EF4-FFF2-40B4-BE49-F238E27FC236}">
                      <a16:creationId xmlns:a16="http://schemas.microsoft.com/office/drawing/2014/main" id="{AC823035-EDEC-4BEF-B5DC-9AAC26BF8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5" name="Freeform 75">
                  <a:extLst>
                    <a:ext uri="{FF2B5EF4-FFF2-40B4-BE49-F238E27FC236}">
                      <a16:creationId xmlns:a16="http://schemas.microsoft.com/office/drawing/2014/main" id="{F25F9CC1-80A6-4BC5-B9F0-7DB23ACA3F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6" name="Freeform 76">
                  <a:extLst>
                    <a:ext uri="{FF2B5EF4-FFF2-40B4-BE49-F238E27FC236}">
                      <a16:creationId xmlns:a16="http://schemas.microsoft.com/office/drawing/2014/main" id="{523F9AE2-BF4C-4FB6-BD21-78F99A0C6A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7" name="Freeform 77">
                  <a:extLst>
                    <a:ext uri="{FF2B5EF4-FFF2-40B4-BE49-F238E27FC236}">
                      <a16:creationId xmlns:a16="http://schemas.microsoft.com/office/drawing/2014/main" id="{C059F41C-B3FD-4DC6-9B1A-C9E50A1BE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8" name="Freeform 78">
                  <a:extLst>
                    <a:ext uri="{FF2B5EF4-FFF2-40B4-BE49-F238E27FC236}">
                      <a16:creationId xmlns:a16="http://schemas.microsoft.com/office/drawing/2014/main" id="{01A96824-9A3F-4AB9-A919-E7AA736E9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9" name="Freeform 79">
                  <a:extLst>
                    <a:ext uri="{FF2B5EF4-FFF2-40B4-BE49-F238E27FC236}">
                      <a16:creationId xmlns:a16="http://schemas.microsoft.com/office/drawing/2014/main" id="{AA3A8865-6B75-4922-BDAF-FC9951C2DE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0" name="Freeform 80">
                  <a:extLst>
                    <a:ext uri="{FF2B5EF4-FFF2-40B4-BE49-F238E27FC236}">
                      <a16:creationId xmlns:a16="http://schemas.microsoft.com/office/drawing/2014/main" id="{EDAEE656-0DE1-4206-8D2D-FE901F13B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1" name="Freeform 81">
                  <a:extLst>
                    <a:ext uri="{FF2B5EF4-FFF2-40B4-BE49-F238E27FC236}">
                      <a16:creationId xmlns:a16="http://schemas.microsoft.com/office/drawing/2014/main" id="{C497EDD9-1E22-4FBB-97CF-B0850D970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2" name="Freeform 82">
                  <a:extLst>
                    <a:ext uri="{FF2B5EF4-FFF2-40B4-BE49-F238E27FC236}">
                      <a16:creationId xmlns:a16="http://schemas.microsoft.com/office/drawing/2014/main" id="{1F873CBE-F348-40BB-9D48-CC2BB13BBE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3" name="Freeform 83">
                  <a:extLst>
                    <a:ext uri="{FF2B5EF4-FFF2-40B4-BE49-F238E27FC236}">
                      <a16:creationId xmlns:a16="http://schemas.microsoft.com/office/drawing/2014/main" id="{491C76DC-2C07-4BB6-AEF6-F7B7B5F23B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4" name="Freeform 84">
                  <a:extLst>
                    <a:ext uri="{FF2B5EF4-FFF2-40B4-BE49-F238E27FC236}">
                      <a16:creationId xmlns:a16="http://schemas.microsoft.com/office/drawing/2014/main" id="{D509E7D3-2174-459D-90AF-B1932E6BF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5" name="Freeform 85">
                  <a:extLst>
                    <a:ext uri="{FF2B5EF4-FFF2-40B4-BE49-F238E27FC236}">
                      <a16:creationId xmlns:a16="http://schemas.microsoft.com/office/drawing/2014/main" id="{E3C3079A-F901-4315-B103-034EFD618F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6" name="Freeform 86">
                  <a:extLst>
                    <a:ext uri="{FF2B5EF4-FFF2-40B4-BE49-F238E27FC236}">
                      <a16:creationId xmlns:a16="http://schemas.microsoft.com/office/drawing/2014/main" id="{89FBC842-2F2F-44BB-BA4C-45D239F17A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7" name="Freeform 87">
                  <a:extLst>
                    <a:ext uri="{FF2B5EF4-FFF2-40B4-BE49-F238E27FC236}">
                      <a16:creationId xmlns:a16="http://schemas.microsoft.com/office/drawing/2014/main" id="{F1696AD8-46AD-467B-8D1C-53235F2228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8" name="Freeform 88">
                  <a:extLst>
                    <a:ext uri="{FF2B5EF4-FFF2-40B4-BE49-F238E27FC236}">
                      <a16:creationId xmlns:a16="http://schemas.microsoft.com/office/drawing/2014/main" id="{FA946112-520E-4D06-A7FA-4FF0C3A96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9" name="Freeform 89">
                  <a:extLst>
                    <a:ext uri="{FF2B5EF4-FFF2-40B4-BE49-F238E27FC236}">
                      <a16:creationId xmlns:a16="http://schemas.microsoft.com/office/drawing/2014/main" id="{5C221A2D-3006-414D-8ED9-0D4DA2E76E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EC3EEFC-5A90-4EFD-961C-6D42BC93419D}"/>
                </a:ext>
              </a:extLst>
            </p:cNvPr>
            <p:cNvSpPr/>
            <p:nvPr/>
          </p:nvSpPr>
          <p:spPr>
            <a:xfrm>
              <a:off x="2556672" y="206632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49309E2-95F2-4B5F-91D0-882FBB44355D}"/>
              </a:ext>
            </a:extLst>
          </p:cNvPr>
          <p:cNvGrpSpPr/>
          <p:nvPr/>
        </p:nvGrpSpPr>
        <p:grpSpPr>
          <a:xfrm>
            <a:off x="4988210" y="2001089"/>
            <a:ext cx="604457" cy="632769"/>
            <a:chOff x="2556672" y="1468849"/>
            <a:chExt cx="805942" cy="843692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A30154A8-08F6-4C48-9B0C-A9016BD978CD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54F13BE-9147-4D4C-8938-532E1186A562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AD234B45-409E-48D3-AB16-D4B37088D8F9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65" name="Freeform 72">
                  <a:extLst>
                    <a:ext uri="{FF2B5EF4-FFF2-40B4-BE49-F238E27FC236}">
                      <a16:creationId xmlns:a16="http://schemas.microsoft.com/office/drawing/2014/main" id="{1130391C-734E-4354-B9AF-AEBDB21CA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6" name="Freeform 73">
                  <a:extLst>
                    <a:ext uri="{FF2B5EF4-FFF2-40B4-BE49-F238E27FC236}">
                      <a16:creationId xmlns:a16="http://schemas.microsoft.com/office/drawing/2014/main" id="{476B9C5B-42E0-4F6F-BE3F-F2E8E01F36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7" name="Freeform 74">
                  <a:extLst>
                    <a:ext uri="{FF2B5EF4-FFF2-40B4-BE49-F238E27FC236}">
                      <a16:creationId xmlns:a16="http://schemas.microsoft.com/office/drawing/2014/main" id="{90D1DF4D-2ABA-4047-A5DD-98D7B24595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8" name="Freeform 75">
                  <a:extLst>
                    <a:ext uri="{FF2B5EF4-FFF2-40B4-BE49-F238E27FC236}">
                      <a16:creationId xmlns:a16="http://schemas.microsoft.com/office/drawing/2014/main" id="{BE8132BF-45DB-438F-917D-497763CEB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9" name="Freeform 76">
                  <a:extLst>
                    <a:ext uri="{FF2B5EF4-FFF2-40B4-BE49-F238E27FC236}">
                      <a16:creationId xmlns:a16="http://schemas.microsoft.com/office/drawing/2014/main" id="{5F1D1777-AD4E-43F2-9162-80B9B4FE71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0" name="Freeform 77">
                  <a:extLst>
                    <a:ext uri="{FF2B5EF4-FFF2-40B4-BE49-F238E27FC236}">
                      <a16:creationId xmlns:a16="http://schemas.microsoft.com/office/drawing/2014/main" id="{A5F3A9DD-371D-4A28-9F08-05F9577EA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1" name="Freeform 78">
                  <a:extLst>
                    <a:ext uri="{FF2B5EF4-FFF2-40B4-BE49-F238E27FC236}">
                      <a16:creationId xmlns:a16="http://schemas.microsoft.com/office/drawing/2014/main" id="{9F7333A3-1698-471F-BF7B-2EFEF2246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2" name="Freeform 79">
                  <a:extLst>
                    <a:ext uri="{FF2B5EF4-FFF2-40B4-BE49-F238E27FC236}">
                      <a16:creationId xmlns:a16="http://schemas.microsoft.com/office/drawing/2014/main" id="{026C76F4-14B4-4DA2-A0F0-34B1F3A9ED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3" name="Freeform 80">
                  <a:extLst>
                    <a:ext uri="{FF2B5EF4-FFF2-40B4-BE49-F238E27FC236}">
                      <a16:creationId xmlns:a16="http://schemas.microsoft.com/office/drawing/2014/main" id="{C66BE2A3-3D2A-416E-B25E-E3DAA0261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4" name="Freeform 81">
                  <a:extLst>
                    <a:ext uri="{FF2B5EF4-FFF2-40B4-BE49-F238E27FC236}">
                      <a16:creationId xmlns:a16="http://schemas.microsoft.com/office/drawing/2014/main" id="{0C5D3C14-B0AF-4927-97E3-ABF46CC1FB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5" name="Freeform 82">
                  <a:extLst>
                    <a:ext uri="{FF2B5EF4-FFF2-40B4-BE49-F238E27FC236}">
                      <a16:creationId xmlns:a16="http://schemas.microsoft.com/office/drawing/2014/main" id="{F7FAC6FD-A0C1-495C-A404-20E3B1848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6" name="Freeform 83">
                  <a:extLst>
                    <a:ext uri="{FF2B5EF4-FFF2-40B4-BE49-F238E27FC236}">
                      <a16:creationId xmlns:a16="http://schemas.microsoft.com/office/drawing/2014/main" id="{FB83CD6B-8C42-4A7B-A0A6-AAF19718B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7" name="Freeform 84">
                  <a:extLst>
                    <a:ext uri="{FF2B5EF4-FFF2-40B4-BE49-F238E27FC236}">
                      <a16:creationId xmlns:a16="http://schemas.microsoft.com/office/drawing/2014/main" id="{524417F2-D876-4F56-89EA-F33F55FC0E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8" name="Freeform 85">
                  <a:extLst>
                    <a:ext uri="{FF2B5EF4-FFF2-40B4-BE49-F238E27FC236}">
                      <a16:creationId xmlns:a16="http://schemas.microsoft.com/office/drawing/2014/main" id="{18AF307D-2C28-43D7-9034-FFE0BA145B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9" name="Freeform 86">
                  <a:extLst>
                    <a:ext uri="{FF2B5EF4-FFF2-40B4-BE49-F238E27FC236}">
                      <a16:creationId xmlns:a16="http://schemas.microsoft.com/office/drawing/2014/main" id="{95752CCD-3380-4D79-8EB5-8DB95A706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0" name="Freeform 87">
                  <a:extLst>
                    <a:ext uri="{FF2B5EF4-FFF2-40B4-BE49-F238E27FC236}">
                      <a16:creationId xmlns:a16="http://schemas.microsoft.com/office/drawing/2014/main" id="{EED186FD-F5EF-4345-AEA5-6CECCD7511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1" name="Freeform 88">
                  <a:extLst>
                    <a:ext uri="{FF2B5EF4-FFF2-40B4-BE49-F238E27FC236}">
                      <a16:creationId xmlns:a16="http://schemas.microsoft.com/office/drawing/2014/main" id="{99C8820B-1CBB-4AB2-9186-7105103F42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2" name="Freeform 89">
                  <a:extLst>
                    <a:ext uri="{FF2B5EF4-FFF2-40B4-BE49-F238E27FC236}">
                      <a16:creationId xmlns:a16="http://schemas.microsoft.com/office/drawing/2014/main" id="{2C1AD8BE-F232-4692-A115-052F3A29A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395FBA0-C669-46F2-AD64-38CF52DAC8FF}"/>
                </a:ext>
              </a:extLst>
            </p:cNvPr>
            <p:cNvSpPr/>
            <p:nvPr/>
          </p:nvSpPr>
          <p:spPr>
            <a:xfrm>
              <a:off x="2556672" y="206632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05BA2F78-C237-4BAA-B564-DE954C7A2DB6}"/>
              </a:ext>
            </a:extLst>
          </p:cNvPr>
          <p:cNvGrpSpPr/>
          <p:nvPr/>
        </p:nvGrpSpPr>
        <p:grpSpPr>
          <a:xfrm>
            <a:off x="8015692" y="1507578"/>
            <a:ext cx="848291" cy="878102"/>
            <a:chOff x="375699" y="1131597"/>
            <a:chExt cx="1131055" cy="1170803"/>
          </a:xfrm>
        </p:grpSpPr>
        <p:pic>
          <p:nvPicPr>
            <p:cNvPr id="284" name="Graphic 67">
              <a:extLst>
                <a:ext uri="{FF2B5EF4-FFF2-40B4-BE49-F238E27FC236}">
                  <a16:creationId xmlns:a16="http://schemas.microsoft.com/office/drawing/2014/main" id="{386C0131-4229-4D39-AF68-490B905B3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C8A5EBBB-B834-45D6-A4AF-6BC900EE9A56}"/>
                </a:ext>
              </a:extLst>
            </p:cNvPr>
            <p:cNvSpPr/>
            <p:nvPr/>
          </p:nvSpPr>
          <p:spPr>
            <a:xfrm>
              <a:off x="536063" y="2056179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F991B17B-7C47-4E43-92DC-4E235A2988F6}"/>
              </a:ext>
            </a:extLst>
          </p:cNvPr>
          <p:cNvGrpSpPr/>
          <p:nvPr/>
        </p:nvGrpSpPr>
        <p:grpSpPr>
          <a:xfrm>
            <a:off x="8019080" y="3298330"/>
            <a:ext cx="604457" cy="738195"/>
            <a:chOff x="9019344" y="1468849"/>
            <a:chExt cx="805942" cy="984259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C060A3A1-756E-4804-B3A1-451DB17C362D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5A9C4A7-4E23-4BBF-A0DC-FF15F2409C90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sp>
            <p:nvSpPr>
              <p:cNvPr id="290" name="Freeform 30">
                <a:extLst>
                  <a:ext uri="{FF2B5EF4-FFF2-40B4-BE49-F238E27FC236}">
                    <a16:creationId xmlns:a16="http://schemas.microsoft.com/office/drawing/2014/main" id="{43A133B3-1C6D-4EF6-A420-8660EE03C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E2AC1C3F-27E9-4453-9B18-8ED2A1163857}"/>
                </a:ext>
              </a:extLst>
            </p:cNvPr>
            <p:cNvSpPr/>
            <p:nvPr/>
          </p:nvSpPr>
          <p:spPr>
            <a:xfrm>
              <a:off x="9019344" y="2083776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98F2DBD-07E9-44B1-BC30-FEBD571D57E4}"/>
              </a:ext>
            </a:extLst>
          </p:cNvPr>
          <p:cNvGrpSpPr/>
          <p:nvPr/>
        </p:nvGrpSpPr>
        <p:grpSpPr>
          <a:xfrm>
            <a:off x="631109" y="4161658"/>
            <a:ext cx="953417" cy="906897"/>
            <a:chOff x="5792301" y="1481549"/>
            <a:chExt cx="805942" cy="1209195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28B4044-4038-416B-9F78-2989023E7021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CFC820F-CA2F-4706-8EA8-1B3F1C6C54DB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2D5D7D3-4A92-4AE9-8551-34736B6E072C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60" name="Freeform 2">
                  <a:extLst>
                    <a:ext uri="{FF2B5EF4-FFF2-40B4-BE49-F238E27FC236}">
                      <a16:creationId xmlns:a16="http://schemas.microsoft.com/office/drawing/2014/main" id="{C200C91E-D4C2-4978-B372-DAE1173E0E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1" name="Freeform 3">
                  <a:extLst>
                    <a:ext uri="{FF2B5EF4-FFF2-40B4-BE49-F238E27FC236}">
                      <a16:creationId xmlns:a16="http://schemas.microsoft.com/office/drawing/2014/main" id="{7E757532-7C8A-4516-94A6-1FD6499B8B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2" name="Freeform 4">
                  <a:extLst>
                    <a:ext uri="{FF2B5EF4-FFF2-40B4-BE49-F238E27FC236}">
                      <a16:creationId xmlns:a16="http://schemas.microsoft.com/office/drawing/2014/main" id="{7BEA1C5A-4F89-46FD-9285-5DB5DC4B50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3" name="Freeform 5">
                  <a:extLst>
                    <a:ext uri="{FF2B5EF4-FFF2-40B4-BE49-F238E27FC236}">
                      <a16:creationId xmlns:a16="http://schemas.microsoft.com/office/drawing/2014/main" id="{1BABB8E5-9BCE-494A-B5BC-4D7C9D91CE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B86D1C9B-E784-45FD-ABF5-C9FEE01BA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1CA66163-9653-4A7F-B82E-DE2E905B17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929638D1-978B-48E9-B6B6-E5D32295FD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0592EC5-0317-49B3-87D2-F6750C408763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215899D-4CAA-4E36-A595-D30A856C8691}"/>
              </a:ext>
            </a:extLst>
          </p:cNvPr>
          <p:cNvGrpSpPr/>
          <p:nvPr/>
        </p:nvGrpSpPr>
        <p:grpSpPr>
          <a:xfrm>
            <a:off x="2787369" y="4164823"/>
            <a:ext cx="858931" cy="727283"/>
            <a:chOff x="3406274" y="1436411"/>
            <a:chExt cx="903246" cy="969711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28F4B68D-731B-443D-B18B-A248F31135F9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4AD69639-CFCE-4844-97B9-25BB592988B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A912C8B0-A3DE-4999-B932-ED97ECF83D30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214" name="Freeform 37">
                  <a:extLst>
                    <a:ext uri="{FF2B5EF4-FFF2-40B4-BE49-F238E27FC236}">
                      <a16:creationId xmlns:a16="http://schemas.microsoft.com/office/drawing/2014/main" id="{B5316939-0B3F-489B-AB8B-3300C04DEB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215" name="Freeform 38">
                  <a:extLst>
                    <a:ext uri="{FF2B5EF4-FFF2-40B4-BE49-F238E27FC236}">
                      <a16:creationId xmlns:a16="http://schemas.microsoft.com/office/drawing/2014/main" id="{D4EA26C6-DCF1-414C-A2B1-7803F1857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5BB315DF-3C7D-4A79-B529-A197585BC878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DE59E791-C664-45AE-B405-CF470BF535B9}"/>
              </a:ext>
            </a:extLst>
          </p:cNvPr>
          <p:cNvGrpSpPr/>
          <p:nvPr/>
        </p:nvGrpSpPr>
        <p:grpSpPr>
          <a:xfrm>
            <a:off x="5584477" y="4141484"/>
            <a:ext cx="604457" cy="681633"/>
            <a:chOff x="2558095" y="3775928"/>
            <a:chExt cx="805942" cy="908843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C13A3CF0-72A2-4B4E-BEE6-FDA87569428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69186A4E-6A7B-4541-A61A-D6C5BB16D18A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Freeform 3">
                <a:extLst>
                  <a:ext uri="{FF2B5EF4-FFF2-40B4-BE49-F238E27FC236}">
                    <a16:creationId xmlns:a16="http://schemas.microsoft.com/office/drawing/2014/main" id="{99D6FF5E-D60C-486D-997C-3B780BCE7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A5AC1AC-9B41-4F6D-8C8F-F258D4536D5D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4078209-746D-4A76-822B-0C3F47E44825}"/>
              </a:ext>
            </a:extLst>
          </p:cNvPr>
          <p:cNvGrpSpPr/>
          <p:nvPr/>
        </p:nvGrpSpPr>
        <p:grpSpPr>
          <a:xfrm>
            <a:off x="1848399" y="4171671"/>
            <a:ext cx="604457" cy="621257"/>
            <a:chOff x="3598123" y="4996609"/>
            <a:chExt cx="805942" cy="828343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7E6C4E74-2A99-4BDD-94F2-B1FCA1C7966E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37D24739-2F0B-4D2A-B6C1-A4DF9839FA18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E3988EED-765E-4B2E-93FE-175436E74C39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226" name="Freeform 2">
                  <a:extLst>
                    <a:ext uri="{FF2B5EF4-FFF2-40B4-BE49-F238E27FC236}">
                      <a16:creationId xmlns:a16="http://schemas.microsoft.com/office/drawing/2014/main" id="{CEF28E36-433A-43AE-9BAE-695B58CB30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227" name="Freeform 3">
                  <a:extLst>
                    <a:ext uri="{FF2B5EF4-FFF2-40B4-BE49-F238E27FC236}">
                      <a16:creationId xmlns:a16="http://schemas.microsoft.com/office/drawing/2014/main" id="{597D9824-0692-4993-BEFC-6F68170B7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6C790EF0-C4ED-42EC-A37D-318AFF3ABCAA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613B96D9-6713-483A-A455-DE76AAA18705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229" name="Graphic 88">
              <a:extLst>
                <a:ext uri="{FF2B5EF4-FFF2-40B4-BE49-F238E27FC236}">
                  <a16:creationId xmlns:a16="http://schemas.microsoft.com/office/drawing/2014/main" id="{98478288-C5A5-4DA6-A7E3-FA68F7FC9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5CB87DD1-13AD-4ECF-89FB-E4E3C1A38C89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A1449B4-57B3-4E79-B94A-821C37E114EF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232" name="Graphic 71">
              <a:extLst>
                <a:ext uri="{FF2B5EF4-FFF2-40B4-BE49-F238E27FC236}">
                  <a16:creationId xmlns:a16="http://schemas.microsoft.com/office/drawing/2014/main" id="{47D49B89-48A6-4131-ABC7-13FA57212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B1887DD-3EB9-4B00-8779-055E4DA721B4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0F0F0DA-932E-444F-95F4-4641386C41D7}"/>
              </a:ext>
            </a:extLst>
          </p:cNvPr>
          <p:cNvGrpSpPr/>
          <p:nvPr/>
        </p:nvGrpSpPr>
        <p:grpSpPr>
          <a:xfrm>
            <a:off x="4480278" y="3768476"/>
            <a:ext cx="906158" cy="906158"/>
            <a:chOff x="8501701" y="2363821"/>
            <a:chExt cx="1208210" cy="1208210"/>
          </a:xfrm>
        </p:grpSpPr>
        <p:pic>
          <p:nvPicPr>
            <p:cNvPr id="235" name="Graphic 234">
              <a:extLst>
                <a:ext uri="{FF2B5EF4-FFF2-40B4-BE49-F238E27FC236}">
                  <a16:creationId xmlns:a16="http://schemas.microsoft.com/office/drawing/2014/main" id="{07B8145E-761B-40F4-A250-C9B7BEA2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5F8E602-1485-4FE3-AFF4-86DB26C0863A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81E1E3-19FE-488E-A428-89B55240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9020BA3-1EC2-4160-A48F-B0BD5F5B8822}"/>
              </a:ext>
            </a:extLst>
          </p:cNvPr>
          <p:cNvGrpSpPr/>
          <p:nvPr/>
        </p:nvGrpSpPr>
        <p:grpSpPr>
          <a:xfrm>
            <a:off x="3574334" y="4101107"/>
            <a:ext cx="953417" cy="722010"/>
            <a:chOff x="303130" y="1040872"/>
            <a:chExt cx="1283748" cy="1283748"/>
          </a:xfrm>
        </p:grpSpPr>
        <p:pic>
          <p:nvPicPr>
            <p:cNvPr id="292" name="Graphic 64">
              <a:extLst>
                <a:ext uri="{FF2B5EF4-FFF2-40B4-BE49-F238E27FC236}">
                  <a16:creationId xmlns:a16="http://schemas.microsoft.com/office/drawing/2014/main" id="{0E2EE76D-10DA-4154-9B3A-0E9F17B77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38A4E65-A425-4D0A-9CCF-3BD7589768C7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4CCBFEE4-7A9E-4D42-884D-87FA3371DA6C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DAAA0952-9D6B-4668-9AE5-98946F2A4FE6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217EE-F2A5-4AA4-B49E-2C558506789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953" y="3221215"/>
            <a:ext cx="547697" cy="44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05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3302782" cy="51435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10" cy="51435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624E36-1682-4DF0-9EFB-02026E77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6" y="514350"/>
            <a:ext cx="2085203" cy="3829050"/>
          </a:xfrm>
        </p:spPr>
        <p:txBody>
          <a:bodyPr>
            <a:normAutofit/>
          </a:bodyPr>
          <a:lstStyle/>
          <a:p>
            <a:r>
              <a:rPr lang="nl-NL" sz="3000">
                <a:solidFill>
                  <a:srgbClr val="FFFFFF"/>
                </a:solidFill>
              </a:rPr>
              <a:t>Tools</a:t>
            </a:r>
            <a:endParaRPr lang="en-NL" sz="3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945C-597B-4509-9425-1A5C51E2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760" y="801291"/>
            <a:ext cx="4808935" cy="3512344"/>
          </a:xfrm>
        </p:spPr>
        <p:txBody>
          <a:bodyPr wrap="square" anchor="t">
            <a:normAutofit/>
          </a:bodyPr>
          <a:lstStyle/>
          <a:p>
            <a:r>
              <a:rPr lang="nl-NL" sz="1650" dirty="0"/>
              <a:t>OCI Console – browser </a:t>
            </a:r>
            <a:r>
              <a:rPr lang="nl-NL" sz="1650" dirty="0" err="1"/>
              <a:t>based</a:t>
            </a:r>
            <a:r>
              <a:rPr lang="nl-NL" sz="1650" dirty="0"/>
              <a:t> GUI</a:t>
            </a:r>
          </a:p>
          <a:p>
            <a:r>
              <a:rPr lang="nl-NL" sz="1650" dirty="0"/>
              <a:t>OCI CLI</a:t>
            </a:r>
          </a:p>
          <a:p>
            <a:r>
              <a:rPr lang="nl-NL" sz="1650" dirty="0"/>
              <a:t>OCI </a:t>
            </a:r>
            <a:r>
              <a:rPr lang="nl-NL" sz="1650" dirty="0" err="1"/>
              <a:t>SDKs</a:t>
            </a:r>
            <a:r>
              <a:rPr lang="nl-NL" sz="1650" dirty="0"/>
              <a:t> – Java, Python, Ruby, Go, </a:t>
            </a:r>
            <a:r>
              <a:rPr lang="nl-NL" sz="1650" dirty="0" err="1"/>
              <a:t>TypeScript</a:t>
            </a:r>
            <a:endParaRPr lang="nl-NL" sz="1650" dirty="0"/>
          </a:p>
          <a:p>
            <a:r>
              <a:rPr lang="nl-NL" sz="1650" dirty="0"/>
              <a:t>OCI REST </a:t>
            </a:r>
            <a:r>
              <a:rPr lang="nl-NL" sz="1650" dirty="0" err="1"/>
              <a:t>APIs</a:t>
            </a:r>
            <a:endParaRPr lang="nl-NL" sz="1650" dirty="0"/>
          </a:p>
          <a:p>
            <a:r>
              <a:rPr lang="nl-NL" sz="1650" dirty="0"/>
              <a:t>Tools &amp; </a:t>
            </a:r>
            <a:r>
              <a:rPr lang="nl-NL" sz="1650" dirty="0" err="1"/>
              <a:t>Plugins</a:t>
            </a:r>
            <a:endParaRPr lang="nl-NL" sz="1650" dirty="0"/>
          </a:p>
          <a:p>
            <a:pPr lvl="1"/>
            <a:r>
              <a:rPr lang="nl-NL" sz="1650" dirty="0" err="1"/>
              <a:t>Ansible</a:t>
            </a:r>
            <a:r>
              <a:rPr lang="nl-NL" sz="1650" dirty="0"/>
              <a:t> Modules</a:t>
            </a:r>
          </a:p>
          <a:p>
            <a:pPr lvl="1"/>
            <a:r>
              <a:rPr lang="nl-NL" sz="1650" dirty="0" err="1"/>
              <a:t>Terraform</a:t>
            </a:r>
            <a:r>
              <a:rPr lang="nl-NL" sz="1650" dirty="0"/>
              <a:t> Provider</a:t>
            </a:r>
          </a:p>
          <a:p>
            <a:pPr lvl="1"/>
            <a:r>
              <a:rPr lang="nl-NL" sz="1650" dirty="0"/>
              <a:t>Chef </a:t>
            </a:r>
            <a:r>
              <a:rPr lang="nl-NL" sz="1650" dirty="0" err="1"/>
              <a:t>Knife</a:t>
            </a:r>
            <a:r>
              <a:rPr lang="nl-NL" sz="1650" dirty="0"/>
              <a:t> </a:t>
            </a:r>
            <a:r>
              <a:rPr lang="nl-NL" sz="1650" dirty="0" err="1"/>
              <a:t>Plugin</a:t>
            </a:r>
            <a:endParaRPr lang="nl-NL" sz="1650" dirty="0"/>
          </a:p>
          <a:p>
            <a:pPr lvl="1"/>
            <a:r>
              <a:rPr lang="nl-NL" sz="1650" dirty="0"/>
              <a:t>Oracle Developer Tools for Visual Studio Code</a:t>
            </a:r>
          </a:p>
          <a:p>
            <a:pPr lvl="1"/>
            <a:r>
              <a:rPr lang="nl-NL" sz="1650" dirty="0"/>
              <a:t>Toolkit for </a:t>
            </a:r>
            <a:r>
              <a:rPr lang="nl-NL" sz="1650" dirty="0" err="1"/>
              <a:t>Eclipse</a:t>
            </a:r>
            <a:endParaRPr lang="nl-NL" sz="1650" dirty="0"/>
          </a:p>
          <a:p>
            <a:pPr lvl="1"/>
            <a:r>
              <a:rPr lang="nl-NL" sz="1650" dirty="0"/>
              <a:t>HDFS Connector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CCE38234-2906-482E-867F-761127F7320B}"/>
              </a:ext>
            </a:extLst>
          </p:cNvPr>
          <p:cNvSpPr/>
          <p:nvPr/>
        </p:nvSpPr>
        <p:spPr>
          <a:xfrm>
            <a:off x="125939" y="2885780"/>
            <a:ext cx="3647969" cy="1427855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294A454-87E8-46FD-B05D-507C3F5BA55A}"/>
              </a:ext>
            </a:extLst>
          </p:cNvPr>
          <p:cNvSpPr/>
          <p:nvPr/>
        </p:nvSpPr>
        <p:spPr>
          <a:xfrm>
            <a:off x="401265" y="2652267"/>
            <a:ext cx="923234" cy="56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42688-1B88-43F1-A05D-5F394AA5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3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>
            <a:extLst>
              <a:ext uri="{FF2B5EF4-FFF2-40B4-BE49-F238E27FC236}">
                <a16:creationId xmlns:a16="http://schemas.microsoft.com/office/drawing/2014/main" id="{2D357DDB-41AE-4032-8AB1-27B6B9C65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86" y="4081369"/>
            <a:ext cx="334892" cy="33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845">
            <a:extLst>
              <a:ext uri="{FF2B5EF4-FFF2-40B4-BE49-F238E27FC236}">
                <a16:creationId xmlns:a16="http://schemas.microsoft.com/office/drawing/2014/main" id="{07363AF4-82D6-4CDE-99C3-C11059DD3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1"/>
          <a:stretch/>
        </p:blipFill>
        <p:spPr>
          <a:xfrm>
            <a:off x="683192" y="1385785"/>
            <a:ext cx="7063766" cy="2261768"/>
          </a:xfrm>
          <a:prstGeom prst="rect">
            <a:avLst/>
          </a:prstGeom>
        </p:spPr>
      </p:pic>
      <p:pic>
        <p:nvPicPr>
          <p:cNvPr id="4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F6EBB6D2-D8B0-4F4D-A411-D714CE52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10" y="3738119"/>
            <a:ext cx="447163" cy="3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B6764709-EDB4-4CF8-B542-C28A79B7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79" y="3773300"/>
            <a:ext cx="555922" cy="2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24B263C0-064F-4BBB-8989-9C520B31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74" y="3888716"/>
            <a:ext cx="1297973" cy="4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9035EFC9-67BC-40D7-8A40-7E5C736E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889" y="3888716"/>
            <a:ext cx="775166" cy="43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nagit_SNG852">
            <a:extLst>
              <a:ext uri="{FF2B5EF4-FFF2-40B4-BE49-F238E27FC236}">
                <a16:creationId xmlns:a16="http://schemas.microsoft.com/office/drawing/2014/main" id="{0F13EBCC-3BCA-41BD-AB05-93A8807144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11" y="4193554"/>
            <a:ext cx="1008790" cy="3750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3AD48A-E02D-40C0-8C96-6522BFF92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0" t="20220" r="17505" b="20000"/>
          <a:stretch/>
        </p:blipFill>
        <p:spPr bwMode="auto">
          <a:xfrm>
            <a:off x="1430169" y="3770647"/>
            <a:ext cx="367313" cy="45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23BB38-7711-4C6C-84FE-DE3264E1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3762710"/>
            <a:ext cx="370280" cy="3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nagit_SNG821">
            <a:extLst>
              <a:ext uri="{FF2B5EF4-FFF2-40B4-BE49-F238E27FC236}">
                <a16:creationId xmlns:a16="http://schemas.microsoft.com/office/drawing/2014/main" id="{63C3CE4A-0407-4862-89A7-7A6B8282E9E6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BECF7"/>
              </a:clrFrom>
              <a:clrTo>
                <a:srgbClr val="EBE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79" y="4279250"/>
            <a:ext cx="447791" cy="236406"/>
          </a:xfrm>
          <a:prstGeom prst="rect">
            <a:avLst/>
          </a:prstGeom>
        </p:spPr>
      </p:pic>
      <p:pic>
        <p:nvPicPr>
          <p:cNvPr id="16" name="Snagit_SNG81D">
            <a:extLst>
              <a:ext uri="{FF2B5EF4-FFF2-40B4-BE49-F238E27FC236}">
                <a16:creationId xmlns:a16="http://schemas.microsoft.com/office/drawing/2014/main" id="{8A70A20E-13AB-4983-AD8B-32B5F1D248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29" y="4035533"/>
            <a:ext cx="320722" cy="4384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2A6AD8-E0A2-4E1F-B894-3A79D8DC34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03151" y="4338757"/>
            <a:ext cx="464429" cy="236406"/>
          </a:xfrm>
          <a:prstGeom prst="rect">
            <a:avLst/>
          </a:prstGeom>
        </p:spPr>
      </p:pic>
      <p:pic>
        <p:nvPicPr>
          <p:cNvPr id="19" name="Snagit_SNG836">
            <a:extLst>
              <a:ext uri="{FF2B5EF4-FFF2-40B4-BE49-F238E27FC236}">
                <a16:creationId xmlns:a16="http://schemas.microsoft.com/office/drawing/2014/main" id="{D5413681-6623-48DC-85C1-7E3680D2A0F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06" y="4066933"/>
            <a:ext cx="723891" cy="375617"/>
          </a:xfrm>
          <a:prstGeom prst="rect">
            <a:avLst/>
          </a:prstGeom>
        </p:spPr>
      </p:pic>
      <p:pic>
        <p:nvPicPr>
          <p:cNvPr id="6" name="Picture 2" descr="https://s14-eu5.startpage.com/wikioimage/8680f1ca8785b0ed1fad43817ffb22d2.png">
            <a:extLst>
              <a:ext uri="{FF2B5EF4-FFF2-40B4-BE49-F238E27FC236}">
                <a16:creationId xmlns:a16="http://schemas.microsoft.com/office/drawing/2014/main" id="{C9F9CD8D-CA2B-41E6-8E7E-867F24F8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64" y="3700193"/>
            <a:ext cx="471621" cy="28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998B2D-4D55-4C4C-9176-C3494B7E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4010794"/>
            <a:ext cx="792958" cy="40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584FEBD-3DDC-46A8-8E84-E93047EDE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2" y="3647552"/>
            <a:ext cx="477020" cy="47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437259B-E8E7-4220-A255-B53D9EFB4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80" y="4080686"/>
            <a:ext cx="540578" cy="22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0C1B9F6-EAD5-401B-9AEA-7121B0ED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480" y="4419828"/>
            <a:ext cx="712962" cy="16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0D40876-86C5-4C83-9461-24571EDA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57" y="4306421"/>
            <a:ext cx="441989" cy="9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02E6E42-BBF7-40E6-A348-ACBB43BF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64" y="3948007"/>
            <a:ext cx="285519" cy="1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F1D6F-DCA0-4774-8519-ADED369C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Shell</a:t>
            </a:r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E4E250BD-0A5E-4F3D-98BD-BB27C76E4F08}"/>
              </a:ext>
            </a:extLst>
          </p:cNvPr>
          <p:cNvSpPr/>
          <p:nvPr/>
        </p:nvSpPr>
        <p:spPr>
          <a:xfrm>
            <a:off x="5190736" y="273844"/>
            <a:ext cx="3210373" cy="1008609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FC3203B-5BB5-4224-9DA3-C65C02721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259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Traditional Application: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626805" y="1462855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290425" y="-1347358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2867147" y="-1725829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96665" y="-126246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118657" y="2001576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934414" y="-70245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705529" y="-187230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555548" y="-535413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3496066" y="-1312359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3841005" y="-1234239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499789" y="-189707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817478" y="-1273517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0258" y="-169640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591794" y="-148702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341724" y="4262807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032520" y="-248841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9199352" y="4264153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3475488" y="-1531423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150365" y="-708380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102659" y="-153375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506156" y="-163379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-2209131" y="3776086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53304" y="184448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68532" y="2587902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607C55-83D7-4AC9-8370-28670B6711BA}"/>
              </a:ext>
            </a:extLst>
          </p:cNvPr>
          <p:cNvSpPr/>
          <p:nvPr/>
        </p:nvSpPr>
        <p:spPr>
          <a:xfrm rot="21219778">
            <a:off x="2039608" y="796390"/>
            <a:ext cx="6112771" cy="2958027"/>
          </a:xfrm>
          <a:custGeom>
            <a:avLst/>
            <a:gdLst>
              <a:gd name="connsiteX0" fmla="*/ 0 w 6427893"/>
              <a:gd name="connsiteY0" fmla="*/ 2958027 h 2958027"/>
              <a:gd name="connsiteX1" fmla="*/ 1293707 w 6427893"/>
              <a:gd name="connsiteY1" fmla="*/ 1061494 h 2958027"/>
              <a:gd name="connsiteX2" fmla="*/ 4111413 w 6427893"/>
              <a:gd name="connsiteY2" fmla="*/ 1826880 h 2958027"/>
              <a:gd name="connsiteX3" fmla="*/ 4402667 w 6427893"/>
              <a:gd name="connsiteY3" fmla="*/ 38720 h 2958027"/>
              <a:gd name="connsiteX4" fmla="*/ 5594773 w 6427893"/>
              <a:gd name="connsiteY4" fmla="*/ 600907 h 2958027"/>
              <a:gd name="connsiteX5" fmla="*/ 6427893 w 6427893"/>
              <a:gd name="connsiteY5" fmla="*/ 641547 h 29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27893" h="2958027">
                <a:moveTo>
                  <a:pt x="0" y="2958027"/>
                </a:moveTo>
                <a:cubicBezTo>
                  <a:pt x="304236" y="2104022"/>
                  <a:pt x="608472" y="1250018"/>
                  <a:pt x="1293707" y="1061494"/>
                </a:cubicBezTo>
                <a:cubicBezTo>
                  <a:pt x="1978942" y="872970"/>
                  <a:pt x="3593253" y="1997342"/>
                  <a:pt x="4111413" y="1826880"/>
                </a:cubicBezTo>
                <a:cubicBezTo>
                  <a:pt x="4629573" y="1656418"/>
                  <a:pt x="4155440" y="243049"/>
                  <a:pt x="4402667" y="38720"/>
                </a:cubicBezTo>
                <a:cubicBezTo>
                  <a:pt x="4649894" y="-165609"/>
                  <a:pt x="5257235" y="500436"/>
                  <a:pt x="5594773" y="600907"/>
                </a:cubicBezTo>
                <a:cubicBezTo>
                  <a:pt x="5932311" y="701378"/>
                  <a:pt x="6180102" y="671462"/>
                  <a:pt x="6427893" y="641547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F94B326-2C31-4FC6-96D8-B6EA2C59B392}"/>
              </a:ext>
            </a:extLst>
          </p:cNvPr>
          <p:cNvSpPr/>
          <p:nvPr/>
        </p:nvSpPr>
        <p:spPr>
          <a:xfrm rot="21306432">
            <a:off x="2531553" y="1720259"/>
            <a:ext cx="5553558" cy="2007782"/>
          </a:xfrm>
          <a:custGeom>
            <a:avLst/>
            <a:gdLst>
              <a:gd name="connsiteX0" fmla="*/ 0 w 6380480"/>
              <a:gd name="connsiteY0" fmla="*/ 2007782 h 2007782"/>
              <a:gd name="connsiteX1" fmla="*/ 5229013 w 6380480"/>
              <a:gd name="connsiteY1" fmla="*/ 1262715 h 2007782"/>
              <a:gd name="connsiteX2" fmla="*/ 4937760 w 6380480"/>
              <a:gd name="connsiteY2" fmla="*/ 77382 h 2007782"/>
              <a:gd name="connsiteX3" fmla="*/ 6380480 w 6380480"/>
              <a:gd name="connsiteY3" fmla="*/ 212848 h 200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0480" h="2007782">
                <a:moveTo>
                  <a:pt x="0" y="2007782"/>
                </a:moveTo>
                <a:cubicBezTo>
                  <a:pt x="2203026" y="1796115"/>
                  <a:pt x="4406053" y="1584448"/>
                  <a:pt x="5229013" y="1262715"/>
                </a:cubicBezTo>
                <a:cubicBezTo>
                  <a:pt x="6051973" y="940982"/>
                  <a:pt x="4745849" y="252360"/>
                  <a:pt x="4937760" y="77382"/>
                </a:cubicBezTo>
                <a:cubicBezTo>
                  <a:pt x="5129671" y="-97596"/>
                  <a:pt x="5755075" y="57626"/>
                  <a:pt x="6380480" y="212848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ED1F21A-8709-4485-A26D-F1BF3CA71270}"/>
              </a:ext>
            </a:extLst>
          </p:cNvPr>
          <p:cNvSpPr/>
          <p:nvPr/>
        </p:nvSpPr>
        <p:spPr>
          <a:xfrm rot="20941732">
            <a:off x="2609481" y="3646949"/>
            <a:ext cx="4182114" cy="1135164"/>
          </a:xfrm>
          <a:custGeom>
            <a:avLst/>
            <a:gdLst>
              <a:gd name="connsiteX0" fmla="*/ 0 w 5208694"/>
              <a:gd name="connsiteY0" fmla="*/ 456795 h 1135164"/>
              <a:gd name="connsiteX1" fmla="*/ 2506134 w 5208694"/>
              <a:gd name="connsiteY1" fmla="*/ 1134128 h 1135164"/>
              <a:gd name="connsiteX2" fmla="*/ 3081867 w 5208694"/>
              <a:gd name="connsiteY2" fmla="*/ 321328 h 1135164"/>
              <a:gd name="connsiteX3" fmla="*/ 4050454 w 5208694"/>
              <a:gd name="connsiteY3" fmla="*/ 409382 h 1135164"/>
              <a:gd name="connsiteX4" fmla="*/ 4402667 w 5208694"/>
              <a:gd name="connsiteY4" fmla="*/ 2982 h 1135164"/>
              <a:gd name="connsiteX5" fmla="*/ 4944534 w 5208694"/>
              <a:gd name="connsiteY5" fmla="*/ 226502 h 1135164"/>
              <a:gd name="connsiteX6" fmla="*/ 5208694 w 5208694"/>
              <a:gd name="connsiteY6" fmla="*/ 253595 h 113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694" h="1135164">
                <a:moveTo>
                  <a:pt x="0" y="456795"/>
                </a:moveTo>
                <a:cubicBezTo>
                  <a:pt x="996245" y="806750"/>
                  <a:pt x="1992490" y="1156706"/>
                  <a:pt x="2506134" y="1134128"/>
                </a:cubicBezTo>
                <a:cubicBezTo>
                  <a:pt x="3019778" y="1111550"/>
                  <a:pt x="2824480" y="442119"/>
                  <a:pt x="3081867" y="321328"/>
                </a:cubicBezTo>
                <a:cubicBezTo>
                  <a:pt x="3339254" y="200537"/>
                  <a:pt x="3830321" y="462440"/>
                  <a:pt x="4050454" y="409382"/>
                </a:cubicBezTo>
                <a:cubicBezTo>
                  <a:pt x="4270587" y="356324"/>
                  <a:pt x="4253654" y="33462"/>
                  <a:pt x="4402667" y="2982"/>
                </a:cubicBezTo>
                <a:cubicBezTo>
                  <a:pt x="4551680" y="-27498"/>
                  <a:pt x="4810196" y="184733"/>
                  <a:pt x="4944534" y="226502"/>
                </a:cubicBezTo>
                <a:cubicBezTo>
                  <a:pt x="5078872" y="268271"/>
                  <a:pt x="5143783" y="260933"/>
                  <a:pt x="5208694" y="253595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9737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Traditional Application: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6189334" y="2767162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19" y="3120242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24217" y="3120242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378223" y="3847698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18527F-0177-41A5-B7E4-433897FF7C8B}"/>
              </a:ext>
            </a:extLst>
          </p:cNvPr>
          <p:cNvSpPr/>
          <p:nvPr/>
        </p:nvSpPr>
        <p:spPr>
          <a:xfrm>
            <a:off x="3055604" y="1429729"/>
            <a:ext cx="3467947" cy="21132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1427440-2F54-4CEA-A10C-D1C60156870C}"/>
              </a:ext>
            </a:extLst>
          </p:cNvPr>
          <p:cNvCxnSpPr/>
          <p:nvPr/>
        </p:nvCxnSpPr>
        <p:spPr>
          <a:xfrm>
            <a:off x="3143658" y="2140929"/>
            <a:ext cx="325797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E570169-0E86-474D-8D3E-9B45BF80DDC5}"/>
              </a:ext>
            </a:extLst>
          </p:cNvPr>
          <p:cNvSpPr txBox="1"/>
          <p:nvPr/>
        </p:nvSpPr>
        <p:spPr>
          <a:xfrm>
            <a:off x="4496423" y="1639525"/>
            <a:ext cx="6395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WebApp</a:t>
            </a:r>
            <a:endParaRPr lang="en-NL" sz="1300" dirty="0" err="1"/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20378A0B-1BDB-46B2-A5A7-92FF8866AC57}"/>
              </a:ext>
            </a:extLst>
          </p:cNvPr>
          <p:cNvSpPr/>
          <p:nvPr/>
        </p:nvSpPr>
        <p:spPr>
          <a:xfrm>
            <a:off x="4593150" y="3024431"/>
            <a:ext cx="1551093" cy="1082454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 (RDBMS?)</a:t>
            </a:r>
            <a:endParaRPr lang="en-NL" dirty="0"/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3A025DAA-5491-44B0-AEB6-D171EE64D086}"/>
              </a:ext>
            </a:extLst>
          </p:cNvPr>
          <p:cNvSpPr/>
          <p:nvPr/>
        </p:nvSpPr>
        <p:spPr>
          <a:xfrm>
            <a:off x="3055604" y="3456712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JVM</a:t>
            </a:r>
            <a:endParaRPr lang="en-NL" dirty="0"/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D0CBCFF2-C840-4A47-AF46-963706D31DF4}"/>
              </a:ext>
            </a:extLst>
          </p:cNvPr>
          <p:cNvSpPr/>
          <p:nvPr/>
        </p:nvSpPr>
        <p:spPr>
          <a:xfrm>
            <a:off x="3055604" y="3140048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Java EE</a:t>
            </a:r>
            <a:endParaRPr lang="en-NL" dirty="0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135F6E4B-7380-4408-9000-14F7A5DAFA32}"/>
              </a:ext>
            </a:extLst>
          </p:cNvPr>
          <p:cNvSpPr/>
          <p:nvPr/>
        </p:nvSpPr>
        <p:spPr>
          <a:xfrm>
            <a:off x="3055604" y="3813155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Operating System</a:t>
            </a:r>
            <a:endParaRPr lang="en-NL" sz="1000" dirty="0"/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FC4DFE38-67A9-466C-838A-053EB8875974}"/>
              </a:ext>
            </a:extLst>
          </p:cNvPr>
          <p:cNvSpPr/>
          <p:nvPr/>
        </p:nvSpPr>
        <p:spPr>
          <a:xfrm>
            <a:off x="3055604" y="4149708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Hardware</a:t>
            </a:r>
            <a:endParaRPr lang="en-NL" sz="1000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2A9B91D-9DD1-461D-B7AB-0A9524BB2AC2}"/>
              </a:ext>
            </a:extLst>
          </p:cNvPr>
          <p:cNvSpPr/>
          <p:nvPr/>
        </p:nvSpPr>
        <p:spPr>
          <a:xfrm rot="1746319">
            <a:off x="5259811" y="1484677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9A5628F-6F90-4058-A684-76849645F9FD}"/>
              </a:ext>
            </a:extLst>
          </p:cNvPr>
          <p:cNvSpPr/>
          <p:nvPr/>
        </p:nvSpPr>
        <p:spPr>
          <a:xfrm>
            <a:off x="4152884" y="2025974"/>
            <a:ext cx="1354667" cy="6263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dirty="0"/>
              <a:t>3rd party </a:t>
            </a:r>
            <a:r>
              <a:rPr lang="nl-NL" sz="1000" dirty="0" err="1"/>
              <a:t>libraries</a:t>
            </a:r>
            <a:r>
              <a:rPr lang="nl-NL" sz="1000" dirty="0"/>
              <a:t> &amp; </a:t>
            </a:r>
            <a:r>
              <a:rPr lang="nl-NL" sz="1000" dirty="0" err="1"/>
              <a:t>frameworks</a:t>
            </a:r>
            <a:endParaRPr lang="nl-NL" sz="1000" dirty="0"/>
          </a:p>
          <a:p>
            <a:pPr algn="ctr"/>
            <a:endParaRPr lang="nl-NL" sz="1000" dirty="0"/>
          </a:p>
          <a:p>
            <a:pPr algn="ctr"/>
            <a:endParaRPr lang="en-NL" sz="1000" dirty="0"/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1750D169-C875-4474-BD18-527F97E30533}"/>
              </a:ext>
            </a:extLst>
          </p:cNvPr>
          <p:cNvSpPr/>
          <p:nvPr/>
        </p:nvSpPr>
        <p:spPr>
          <a:xfrm rot="2260569">
            <a:off x="5921356" y="1190516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4898303" y="3628560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A79055B-933D-4401-90EB-87846A620525}"/>
              </a:ext>
            </a:extLst>
          </p:cNvPr>
          <p:cNvSpPr/>
          <p:nvPr/>
        </p:nvSpPr>
        <p:spPr>
          <a:xfrm>
            <a:off x="2713463" y="2891883"/>
            <a:ext cx="1125611" cy="498379"/>
          </a:xfrm>
          <a:custGeom>
            <a:avLst/>
            <a:gdLst>
              <a:gd name="connsiteX0" fmla="*/ 1092820 w 1125611"/>
              <a:gd name="connsiteY0" fmla="*/ 0 h 498379"/>
              <a:gd name="connsiteX1" fmla="*/ 988742 w 1125611"/>
              <a:gd name="connsiteY1" fmla="*/ 431180 h 498379"/>
              <a:gd name="connsiteX2" fmla="*/ 0 w 1125611"/>
              <a:gd name="connsiteY2" fmla="*/ 490654 h 49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5611" h="498379">
                <a:moveTo>
                  <a:pt x="1092820" y="0"/>
                </a:moveTo>
                <a:cubicBezTo>
                  <a:pt x="1131849" y="174702"/>
                  <a:pt x="1170879" y="349404"/>
                  <a:pt x="988742" y="431180"/>
                </a:cubicBezTo>
                <a:cubicBezTo>
                  <a:pt x="806605" y="512956"/>
                  <a:pt x="403302" y="501805"/>
                  <a:pt x="0" y="490654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F33594-20F5-4A42-972C-B0D831148880}"/>
              </a:ext>
            </a:extLst>
          </p:cNvPr>
          <p:cNvSpPr/>
          <p:nvPr/>
        </p:nvSpPr>
        <p:spPr>
          <a:xfrm>
            <a:off x="4277577" y="2378242"/>
            <a:ext cx="437692" cy="21151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id="{712898B1-41DD-4F25-B507-442E06A1C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133" y="2357762"/>
            <a:ext cx="234579" cy="23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C77B52F-82E9-4EC5-BE76-8AA641507FBB}"/>
              </a:ext>
            </a:extLst>
          </p:cNvPr>
          <p:cNvSpPr/>
          <p:nvPr/>
        </p:nvSpPr>
        <p:spPr>
          <a:xfrm>
            <a:off x="1836234" y="2505307"/>
            <a:ext cx="2475571" cy="1267793"/>
          </a:xfrm>
          <a:custGeom>
            <a:avLst/>
            <a:gdLst>
              <a:gd name="connsiteX0" fmla="*/ 2475571 w 2475571"/>
              <a:gd name="connsiteY0" fmla="*/ 0 h 1267793"/>
              <a:gd name="connsiteX1" fmla="*/ 2014654 w 2475571"/>
              <a:gd name="connsiteY1" fmla="*/ 1174595 h 1267793"/>
              <a:gd name="connsiteX2" fmla="*/ 0 w 2475571"/>
              <a:gd name="connsiteY2" fmla="*/ 1107688 h 126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5571" h="1267793">
                <a:moveTo>
                  <a:pt x="2475571" y="0"/>
                </a:moveTo>
                <a:cubicBezTo>
                  <a:pt x="2451410" y="494990"/>
                  <a:pt x="2427249" y="989980"/>
                  <a:pt x="2014654" y="1174595"/>
                </a:cubicBezTo>
                <a:cubicBezTo>
                  <a:pt x="1602059" y="1359210"/>
                  <a:pt x="801029" y="1233449"/>
                  <a:pt x="0" y="110768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26D3279-B778-46C4-9C29-29D287F00946}"/>
              </a:ext>
            </a:extLst>
          </p:cNvPr>
          <p:cNvSpPr/>
          <p:nvPr/>
        </p:nvSpPr>
        <p:spPr>
          <a:xfrm>
            <a:off x="4928728" y="2376133"/>
            <a:ext cx="437692" cy="21151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</a:t>
            </a:r>
            <a:endParaRPr lang="en-NL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6BF3AED-2941-4AF8-B96A-DE544ECA478C}"/>
              </a:ext>
            </a:extLst>
          </p:cNvPr>
          <p:cNvSpPr/>
          <p:nvPr/>
        </p:nvSpPr>
        <p:spPr>
          <a:xfrm>
            <a:off x="633386" y="4315922"/>
            <a:ext cx="782524" cy="3539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r>
              <a:rPr lang="nl-NL" sz="1050" dirty="0"/>
              <a:t>?</a:t>
            </a:r>
            <a:endParaRPr lang="en-NL" sz="105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9BAC68A2-0930-4614-8415-08198DA92FC5}"/>
              </a:ext>
            </a:extLst>
          </p:cNvPr>
          <p:cNvSpPr/>
          <p:nvPr/>
        </p:nvSpPr>
        <p:spPr>
          <a:xfrm>
            <a:off x="1516090" y="4315922"/>
            <a:ext cx="921419" cy="37321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Monitoring?</a:t>
            </a:r>
            <a:endParaRPr lang="en-NL" sz="105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FE5730-BD3F-43D7-9796-D9FC8034135D}"/>
              </a:ext>
            </a:extLst>
          </p:cNvPr>
          <p:cNvSpPr/>
          <p:nvPr/>
        </p:nvSpPr>
        <p:spPr>
          <a:xfrm>
            <a:off x="3397405" y="2685147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976B245-A73D-450F-AC77-F6801DD2F55F}"/>
              </a:ext>
            </a:extLst>
          </p:cNvPr>
          <p:cNvSpPr/>
          <p:nvPr/>
        </p:nvSpPr>
        <p:spPr>
          <a:xfrm>
            <a:off x="5681436" y="2428453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F4ED5-6F9D-44DC-BADE-B622914F0162}"/>
              </a:ext>
            </a:extLst>
          </p:cNvPr>
          <p:cNvSpPr/>
          <p:nvPr/>
        </p:nvSpPr>
        <p:spPr>
          <a:xfrm rot="2734588">
            <a:off x="6263938" y="2628449"/>
            <a:ext cx="780585" cy="223800"/>
          </a:xfrm>
          <a:custGeom>
            <a:avLst/>
            <a:gdLst>
              <a:gd name="connsiteX0" fmla="*/ 0 w 780585"/>
              <a:gd name="connsiteY0" fmla="*/ 223800 h 223800"/>
              <a:gd name="connsiteX1" fmla="*/ 379141 w 780585"/>
              <a:gd name="connsiteY1" fmla="*/ 776 h 223800"/>
              <a:gd name="connsiteX2" fmla="*/ 780585 w 780585"/>
              <a:gd name="connsiteY2" fmla="*/ 164327 h 22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0585" h="223800">
                <a:moveTo>
                  <a:pt x="0" y="223800"/>
                </a:moveTo>
                <a:cubicBezTo>
                  <a:pt x="124522" y="117244"/>
                  <a:pt x="249044" y="10688"/>
                  <a:pt x="379141" y="776"/>
                </a:cubicBezTo>
                <a:cubicBezTo>
                  <a:pt x="509239" y="-9136"/>
                  <a:pt x="644912" y="77595"/>
                  <a:pt x="780585" y="16432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3F2407-897B-4797-A45C-8D08E488D532}"/>
              </a:ext>
            </a:extLst>
          </p:cNvPr>
          <p:cNvSpPr/>
          <p:nvPr/>
        </p:nvSpPr>
        <p:spPr>
          <a:xfrm>
            <a:off x="3674125" y="1760424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27A837-8136-4BA2-B745-14329F74A820}"/>
              </a:ext>
            </a:extLst>
          </p:cNvPr>
          <p:cNvSpPr/>
          <p:nvPr/>
        </p:nvSpPr>
        <p:spPr>
          <a:xfrm>
            <a:off x="4326673" y="1799063"/>
            <a:ext cx="1256371" cy="121924"/>
          </a:xfrm>
          <a:custGeom>
            <a:avLst/>
            <a:gdLst>
              <a:gd name="connsiteX0" fmla="*/ 1256371 w 1256371"/>
              <a:gd name="connsiteY0" fmla="*/ 0 h 121924"/>
              <a:gd name="connsiteX1" fmla="*/ 683942 w 1256371"/>
              <a:gd name="connsiteY1" fmla="*/ 118947 h 121924"/>
              <a:gd name="connsiteX2" fmla="*/ 0 w 1256371"/>
              <a:gd name="connsiteY2" fmla="*/ 74342 h 12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6371" h="121924">
                <a:moveTo>
                  <a:pt x="1256371" y="0"/>
                </a:moveTo>
                <a:cubicBezTo>
                  <a:pt x="1074854" y="53278"/>
                  <a:pt x="893337" y="106557"/>
                  <a:pt x="683942" y="118947"/>
                </a:cubicBezTo>
                <a:cubicBezTo>
                  <a:pt x="474547" y="131337"/>
                  <a:pt x="237273" y="102839"/>
                  <a:pt x="0" y="7434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A113C62-912F-4D15-B0D6-14BE95C2FD17}"/>
              </a:ext>
            </a:extLst>
          </p:cNvPr>
          <p:cNvSpPr/>
          <p:nvPr/>
        </p:nvSpPr>
        <p:spPr>
          <a:xfrm>
            <a:off x="3370360" y="2264116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B2510A-31CD-405A-8E2B-D248ED922F04}"/>
              </a:ext>
            </a:extLst>
          </p:cNvPr>
          <p:cNvSpPr/>
          <p:nvPr/>
        </p:nvSpPr>
        <p:spPr>
          <a:xfrm>
            <a:off x="3404249" y="1873405"/>
            <a:ext cx="283088" cy="408878"/>
          </a:xfrm>
          <a:custGeom>
            <a:avLst/>
            <a:gdLst>
              <a:gd name="connsiteX0" fmla="*/ 283088 w 283088"/>
              <a:gd name="connsiteY0" fmla="*/ 0 h 408878"/>
              <a:gd name="connsiteX1" fmla="*/ 590 w 283088"/>
              <a:gd name="connsiteY1" fmla="*/ 170985 h 408878"/>
              <a:gd name="connsiteX2" fmla="*/ 223614 w 283088"/>
              <a:gd name="connsiteY2" fmla="*/ 408878 h 40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088" h="408878">
                <a:moveTo>
                  <a:pt x="283088" y="0"/>
                </a:moveTo>
                <a:cubicBezTo>
                  <a:pt x="146795" y="51419"/>
                  <a:pt x="10502" y="102839"/>
                  <a:pt x="590" y="170985"/>
                </a:cubicBezTo>
                <a:cubicBezTo>
                  <a:pt x="-9322" y="239131"/>
                  <a:pt x="107146" y="324004"/>
                  <a:pt x="223614" y="408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776626C-FF54-403A-BD0F-A2FC88B5A029}"/>
              </a:ext>
            </a:extLst>
          </p:cNvPr>
          <p:cNvSpPr/>
          <p:nvPr/>
        </p:nvSpPr>
        <p:spPr>
          <a:xfrm>
            <a:off x="3620429" y="2460702"/>
            <a:ext cx="96644" cy="230459"/>
          </a:xfrm>
          <a:custGeom>
            <a:avLst/>
            <a:gdLst>
              <a:gd name="connsiteX0" fmla="*/ 96644 w 96644"/>
              <a:gd name="connsiteY0" fmla="*/ 0 h 230459"/>
              <a:gd name="connsiteX1" fmla="*/ 0 w 96644"/>
              <a:gd name="connsiteY1" fmla="*/ 141249 h 230459"/>
              <a:gd name="connsiteX2" fmla="*/ 96644 w 96644"/>
              <a:gd name="connsiteY2" fmla="*/ 230459 h 230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644" h="230459">
                <a:moveTo>
                  <a:pt x="96644" y="0"/>
                </a:moveTo>
                <a:cubicBezTo>
                  <a:pt x="48322" y="51419"/>
                  <a:pt x="0" y="102839"/>
                  <a:pt x="0" y="141249"/>
                </a:cubicBezTo>
                <a:cubicBezTo>
                  <a:pt x="0" y="179659"/>
                  <a:pt x="48322" y="205059"/>
                  <a:pt x="96644" y="230459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F20C046-1A60-4B2E-84D2-A80541922DF4}"/>
              </a:ext>
            </a:extLst>
          </p:cNvPr>
          <p:cNvSpPr/>
          <p:nvPr/>
        </p:nvSpPr>
        <p:spPr>
          <a:xfrm>
            <a:off x="3843454" y="2438400"/>
            <a:ext cx="408878" cy="68154"/>
          </a:xfrm>
          <a:custGeom>
            <a:avLst/>
            <a:gdLst>
              <a:gd name="connsiteX0" fmla="*/ 0 w 408878"/>
              <a:gd name="connsiteY0" fmla="*/ 0 h 68154"/>
              <a:gd name="connsiteX1" fmla="*/ 193287 w 408878"/>
              <a:gd name="connsiteY1" fmla="*/ 66907 h 68154"/>
              <a:gd name="connsiteX2" fmla="*/ 408878 w 408878"/>
              <a:gd name="connsiteY2" fmla="*/ 37171 h 6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878" h="68154">
                <a:moveTo>
                  <a:pt x="0" y="0"/>
                </a:moveTo>
                <a:cubicBezTo>
                  <a:pt x="62570" y="30356"/>
                  <a:pt x="125141" y="60712"/>
                  <a:pt x="193287" y="66907"/>
                </a:cubicBezTo>
                <a:cubicBezTo>
                  <a:pt x="261433" y="73102"/>
                  <a:pt x="335155" y="55136"/>
                  <a:pt x="408878" y="371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4005060-CFC8-4DB2-A2F0-DC78706D12E4}"/>
              </a:ext>
            </a:extLst>
          </p:cNvPr>
          <p:cNvSpPr/>
          <p:nvPr/>
        </p:nvSpPr>
        <p:spPr>
          <a:xfrm>
            <a:off x="3783980" y="2497873"/>
            <a:ext cx="2029522" cy="492446"/>
          </a:xfrm>
          <a:custGeom>
            <a:avLst/>
            <a:gdLst>
              <a:gd name="connsiteX0" fmla="*/ 0 w 2029522"/>
              <a:gd name="connsiteY0" fmla="*/ 0 h 492446"/>
              <a:gd name="connsiteX1" fmla="*/ 847493 w 2029522"/>
              <a:gd name="connsiteY1" fmla="*/ 490654 h 492446"/>
              <a:gd name="connsiteX2" fmla="*/ 2029522 w 2029522"/>
              <a:gd name="connsiteY2" fmla="*/ 133815 h 49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9522" h="492446">
                <a:moveTo>
                  <a:pt x="0" y="0"/>
                </a:moveTo>
                <a:cubicBezTo>
                  <a:pt x="254619" y="234176"/>
                  <a:pt x="509239" y="468352"/>
                  <a:pt x="847493" y="490654"/>
                </a:cubicBezTo>
                <a:cubicBezTo>
                  <a:pt x="1185747" y="512956"/>
                  <a:pt x="1607634" y="323385"/>
                  <a:pt x="2029522" y="13381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91D9549-34A4-4AC2-B11F-06521F9B9CF4}"/>
              </a:ext>
            </a:extLst>
          </p:cNvPr>
          <p:cNvSpPr/>
          <p:nvPr/>
        </p:nvSpPr>
        <p:spPr>
          <a:xfrm>
            <a:off x="5462076" y="2609385"/>
            <a:ext cx="522412" cy="1040781"/>
          </a:xfrm>
          <a:custGeom>
            <a:avLst/>
            <a:gdLst>
              <a:gd name="connsiteX0" fmla="*/ 522412 w 522412"/>
              <a:gd name="connsiteY0" fmla="*/ 0 h 1040781"/>
              <a:gd name="connsiteX1" fmla="*/ 68929 w 522412"/>
              <a:gd name="connsiteY1" fmla="*/ 557561 h 1040781"/>
              <a:gd name="connsiteX2" fmla="*/ 9456 w 522412"/>
              <a:gd name="connsiteY2" fmla="*/ 1040781 h 104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412" h="1040781">
                <a:moveTo>
                  <a:pt x="522412" y="0"/>
                </a:moveTo>
                <a:cubicBezTo>
                  <a:pt x="338417" y="192049"/>
                  <a:pt x="154422" y="384098"/>
                  <a:pt x="68929" y="557561"/>
                </a:cubicBezTo>
                <a:cubicBezTo>
                  <a:pt x="-16564" y="731024"/>
                  <a:pt x="-3554" y="885902"/>
                  <a:pt x="9456" y="1040781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A073502-0DC1-45BF-901A-A677E8DCC2C7}"/>
              </a:ext>
            </a:extLst>
          </p:cNvPr>
          <p:cNvSpPr/>
          <p:nvPr/>
        </p:nvSpPr>
        <p:spPr>
          <a:xfrm rot="281852">
            <a:off x="3112848" y="2431111"/>
            <a:ext cx="342429" cy="766240"/>
          </a:xfrm>
          <a:custGeom>
            <a:avLst/>
            <a:gdLst>
              <a:gd name="connsiteX0" fmla="*/ 260653 w 342429"/>
              <a:gd name="connsiteY0" fmla="*/ 0 h 705816"/>
              <a:gd name="connsiteX1" fmla="*/ 458 w 342429"/>
              <a:gd name="connsiteY1" fmla="*/ 691375 h 705816"/>
              <a:gd name="connsiteX2" fmla="*/ 201180 w 342429"/>
              <a:gd name="connsiteY2" fmla="*/ 438614 h 705816"/>
              <a:gd name="connsiteX3" fmla="*/ 342429 w 342429"/>
              <a:gd name="connsiteY3" fmla="*/ 74341 h 70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429" h="705816">
                <a:moveTo>
                  <a:pt x="260653" y="0"/>
                </a:moveTo>
                <a:cubicBezTo>
                  <a:pt x="135511" y="309136"/>
                  <a:pt x="10370" y="618273"/>
                  <a:pt x="458" y="691375"/>
                </a:cubicBezTo>
                <a:cubicBezTo>
                  <a:pt x="-9454" y="764477"/>
                  <a:pt x="144185" y="541453"/>
                  <a:pt x="201180" y="438614"/>
                </a:cubicBezTo>
                <a:cubicBezTo>
                  <a:pt x="258175" y="335775"/>
                  <a:pt x="300302" y="205058"/>
                  <a:pt x="342429" y="7434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2" name="Speech Bubble: Rectangle 91">
            <a:extLst>
              <a:ext uri="{FF2B5EF4-FFF2-40B4-BE49-F238E27FC236}">
                <a16:creationId xmlns:a16="http://schemas.microsoft.com/office/drawing/2014/main" id="{728506BA-84D6-43CA-B995-1F95B67D434D}"/>
              </a:ext>
            </a:extLst>
          </p:cNvPr>
          <p:cNvSpPr/>
          <p:nvPr/>
        </p:nvSpPr>
        <p:spPr>
          <a:xfrm>
            <a:off x="6654231" y="297047"/>
            <a:ext cx="2075337" cy="1279716"/>
          </a:xfrm>
          <a:custGeom>
            <a:avLst/>
            <a:gdLst>
              <a:gd name="connsiteX0" fmla="*/ 0 w 2075337"/>
              <a:gd name="connsiteY0" fmla="*/ 0 h 1279716"/>
              <a:gd name="connsiteX1" fmla="*/ 345890 w 2075337"/>
              <a:gd name="connsiteY1" fmla="*/ 0 h 1279716"/>
              <a:gd name="connsiteX2" fmla="*/ 345890 w 2075337"/>
              <a:gd name="connsiteY2" fmla="*/ 0 h 1279716"/>
              <a:gd name="connsiteX3" fmla="*/ 864724 w 2075337"/>
              <a:gd name="connsiteY3" fmla="*/ 0 h 1279716"/>
              <a:gd name="connsiteX4" fmla="*/ 1231943 w 2075337"/>
              <a:gd name="connsiteY4" fmla="*/ 0 h 1279716"/>
              <a:gd name="connsiteX5" fmla="*/ 1599163 w 2075337"/>
              <a:gd name="connsiteY5" fmla="*/ 0 h 1279716"/>
              <a:gd name="connsiteX6" fmla="*/ 2075337 w 2075337"/>
              <a:gd name="connsiteY6" fmla="*/ 0 h 1279716"/>
              <a:gd name="connsiteX7" fmla="*/ 2075337 w 2075337"/>
              <a:gd name="connsiteY7" fmla="*/ 365785 h 1279716"/>
              <a:gd name="connsiteX8" fmla="*/ 2075337 w 2075337"/>
              <a:gd name="connsiteY8" fmla="*/ 746501 h 1279716"/>
              <a:gd name="connsiteX9" fmla="*/ 2075337 w 2075337"/>
              <a:gd name="connsiteY9" fmla="*/ 746501 h 1279716"/>
              <a:gd name="connsiteX10" fmla="*/ 2075337 w 2075337"/>
              <a:gd name="connsiteY10" fmla="*/ 1066430 h 1279716"/>
              <a:gd name="connsiteX11" fmla="*/ 2075337 w 2075337"/>
              <a:gd name="connsiteY11" fmla="*/ 1279716 h 1279716"/>
              <a:gd name="connsiteX12" fmla="*/ 1659693 w 2075337"/>
              <a:gd name="connsiteY12" fmla="*/ 1279716 h 1279716"/>
              <a:gd name="connsiteX13" fmla="*/ 1268262 w 2075337"/>
              <a:gd name="connsiteY13" fmla="*/ 1279716 h 1279716"/>
              <a:gd name="connsiteX14" fmla="*/ 864724 w 2075337"/>
              <a:gd name="connsiteY14" fmla="*/ 1279716 h 1279716"/>
              <a:gd name="connsiteX15" fmla="*/ 427944 w 2075337"/>
              <a:gd name="connsiteY15" fmla="*/ 1461606 h 1279716"/>
              <a:gd name="connsiteX16" fmla="*/ 16607 w 2075337"/>
              <a:gd name="connsiteY16" fmla="*/ 1632901 h 1279716"/>
              <a:gd name="connsiteX17" fmla="*/ -407451 w 2075337"/>
              <a:gd name="connsiteY17" fmla="*/ 1809493 h 1279716"/>
              <a:gd name="connsiteX18" fmla="*/ -15714 w 2075337"/>
              <a:gd name="connsiteY18" fmla="*/ 1534009 h 1279716"/>
              <a:gd name="connsiteX19" fmla="*/ 345890 w 2075337"/>
              <a:gd name="connsiteY19" fmla="*/ 1279716 h 1279716"/>
              <a:gd name="connsiteX20" fmla="*/ 0 w 2075337"/>
              <a:gd name="connsiteY20" fmla="*/ 1279716 h 1279716"/>
              <a:gd name="connsiteX21" fmla="*/ 0 w 2075337"/>
              <a:gd name="connsiteY21" fmla="*/ 1066430 h 1279716"/>
              <a:gd name="connsiteX22" fmla="*/ 0 w 2075337"/>
              <a:gd name="connsiteY22" fmla="*/ 746501 h 1279716"/>
              <a:gd name="connsiteX23" fmla="*/ 0 w 2075337"/>
              <a:gd name="connsiteY23" fmla="*/ 746501 h 1279716"/>
              <a:gd name="connsiteX24" fmla="*/ 0 w 2075337"/>
              <a:gd name="connsiteY24" fmla="*/ 395646 h 1279716"/>
              <a:gd name="connsiteX25" fmla="*/ 0 w 2075337"/>
              <a:gd name="connsiteY25" fmla="*/ 0 h 12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75337" h="1279716" fill="none" extrusionOk="0">
                <a:moveTo>
                  <a:pt x="0" y="0"/>
                </a:moveTo>
                <a:cubicBezTo>
                  <a:pt x="167913" y="-17341"/>
                  <a:pt x="249164" y="8375"/>
                  <a:pt x="345890" y="0"/>
                </a:cubicBezTo>
                <a:lnTo>
                  <a:pt x="345890" y="0"/>
                </a:lnTo>
                <a:cubicBezTo>
                  <a:pt x="557409" y="-21271"/>
                  <a:pt x="618001" y="58615"/>
                  <a:pt x="864724" y="0"/>
                </a:cubicBezTo>
                <a:cubicBezTo>
                  <a:pt x="1047548" y="-10676"/>
                  <a:pt x="1131581" y="6719"/>
                  <a:pt x="1231943" y="0"/>
                </a:cubicBezTo>
                <a:cubicBezTo>
                  <a:pt x="1332305" y="-6719"/>
                  <a:pt x="1501200" y="14726"/>
                  <a:pt x="1599163" y="0"/>
                </a:cubicBezTo>
                <a:cubicBezTo>
                  <a:pt x="1697126" y="-14726"/>
                  <a:pt x="1918737" y="24591"/>
                  <a:pt x="2075337" y="0"/>
                </a:cubicBezTo>
                <a:cubicBezTo>
                  <a:pt x="2095926" y="78288"/>
                  <a:pt x="2064231" y="213355"/>
                  <a:pt x="2075337" y="365785"/>
                </a:cubicBezTo>
                <a:cubicBezTo>
                  <a:pt x="2086443" y="518216"/>
                  <a:pt x="2030765" y="621600"/>
                  <a:pt x="2075337" y="746501"/>
                </a:cubicBezTo>
                <a:lnTo>
                  <a:pt x="2075337" y="746501"/>
                </a:lnTo>
                <a:cubicBezTo>
                  <a:pt x="2085185" y="876296"/>
                  <a:pt x="2044817" y="973034"/>
                  <a:pt x="2075337" y="1066430"/>
                </a:cubicBezTo>
                <a:cubicBezTo>
                  <a:pt x="2094318" y="1158131"/>
                  <a:pt x="2073609" y="1181225"/>
                  <a:pt x="2075337" y="1279716"/>
                </a:cubicBezTo>
                <a:cubicBezTo>
                  <a:pt x="1968742" y="1287539"/>
                  <a:pt x="1788368" y="1243665"/>
                  <a:pt x="1659693" y="1279716"/>
                </a:cubicBezTo>
                <a:cubicBezTo>
                  <a:pt x="1531018" y="1315767"/>
                  <a:pt x="1377058" y="1246914"/>
                  <a:pt x="1268262" y="1279716"/>
                </a:cubicBezTo>
                <a:cubicBezTo>
                  <a:pt x="1159466" y="1312518"/>
                  <a:pt x="1032775" y="1245394"/>
                  <a:pt x="864724" y="1279716"/>
                </a:cubicBezTo>
                <a:cubicBezTo>
                  <a:pt x="773392" y="1366451"/>
                  <a:pt x="518662" y="1422356"/>
                  <a:pt x="427944" y="1461606"/>
                </a:cubicBezTo>
                <a:cubicBezTo>
                  <a:pt x="337226" y="1500856"/>
                  <a:pt x="111750" y="1583401"/>
                  <a:pt x="16607" y="1632901"/>
                </a:cubicBezTo>
                <a:cubicBezTo>
                  <a:pt x="-78536" y="1682401"/>
                  <a:pt x="-321554" y="1716548"/>
                  <a:pt x="-407451" y="1809493"/>
                </a:cubicBezTo>
                <a:cubicBezTo>
                  <a:pt x="-292092" y="1706167"/>
                  <a:pt x="-118165" y="1656207"/>
                  <a:pt x="-15714" y="1534009"/>
                </a:cubicBezTo>
                <a:cubicBezTo>
                  <a:pt x="86738" y="1411811"/>
                  <a:pt x="279552" y="1351505"/>
                  <a:pt x="345890" y="1279716"/>
                </a:cubicBezTo>
                <a:cubicBezTo>
                  <a:pt x="230220" y="1319496"/>
                  <a:pt x="92048" y="1253805"/>
                  <a:pt x="0" y="1279716"/>
                </a:cubicBezTo>
                <a:cubicBezTo>
                  <a:pt x="-8958" y="1194067"/>
                  <a:pt x="6442" y="1159737"/>
                  <a:pt x="0" y="1066430"/>
                </a:cubicBezTo>
                <a:cubicBezTo>
                  <a:pt x="-4883" y="956516"/>
                  <a:pt x="32254" y="822392"/>
                  <a:pt x="0" y="746501"/>
                </a:cubicBezTo>
                <a:lnTo>
                  <a:pt x="0" y="746501"/>
                </a:lnTo>
                <a:cubicBezTo>
                  <a:pt x="-32854" y="645824"/>
                  <a:pt x="31574" y="568408"/>
                  <a:pt x="0" y="395646"/>
                </a:cubicBezTo>
                <a:cubicBezTo>
                  <a:pt x="-31574" y="222884"/>
                  <a:pt x="1345" y="157398"/>
                  <a:pt x="0" y="0"/>
                </a:cubicBezTo>
                <a:close/>
              </a:path>
              <a:path w="2075337" h="1279716" stroke="0" extrusionOk="0">
                <a:moveTo>
                  <a:pt x="0" y="0"/>
                </a:moveTo>
                <a:cubicBezTo>
                  <a:pt x="110205" y="-22621"/>
                  <a:pt x="179608" y="40654"/>
                  <a:pt x="345890" y="0"/>
                </a:cubicBezTo>
                <a:lnTo>
                  <a:pt x="345890" y="0"/>
                </a:lnTo>
                <a:cubicBezTo>
                  <a:pt x="494980" y="-40168"/>
                  <a:pt x="634060" y="33467"/>
                  <a:pt x="864724" y="0"/>
                </a:cubicBezTo>
                <a:cubicBezTo>
                  <a:pt x="951098" y="-26885"/>
                  <a:pt x="1153025" y="24985"/>
                  <a:pt x="1256156" y="0"/>
                </a:cubicBezTo>
                <a:cubicBezTo>
                  <a:pt x="1359287" y="-24985"/>
                  <a:pt x="1490380" y="42077"/>
                  <a:pt x="1671799" y="0"/>
                </a:cubicBezTo>
                <a:cubicBezTo>
                  <a:pt x="1853218" y="-42077"/>
                  <a:pt x="1976053" y="5915"/>
                  <a:pt x="2075337" y="0"/>
                </a:cubicBezTo>
                <a:cubicBezTo>
                  <a:pt x="2075397" y="180165"/>
                  <a:pt x="2072781" y="241254"/>
                  <a:pt x="2075337" y="388181"/>
                </a:cubicBezTo>
                <a:cubicBezTo>
                  <a:pt x="2077893" y="535108"/>
                  <a:pt x="2073441" y="572381"/>
                  <a:pt x="2075337" y="746501"/>
                </a:cubicBezTo>
                <a:lnTo>
                  <a:pt x="2075337" y="746501"/>
                </a:lnTo>
                <a:cubicBezTo>
                  <a:pt x="2077429" y="903342"/>
                  <a:pt x="2059406" y="908938"/>
                  <a:pt x="2075337" y="1066430"/>
                </a:cubicBezTo>
                <a:cubicBezTo>
                  <a:pt x="2080869" y="1172684"/>
                  <a:pt x="2074440" y="1218334"/>
                  <a:pt x="2075337" y="1279716"/>
                </a:cubicBezTo>
                <a:cubicBezTo>
                  <a:pt x="1965057" y="1293985"/>
                  <a:pt x="1793789" y="1266018"/>
                  <a:pt x="1696012" y="1279716"/>
                </a:cubicBezTo>
                <a:cubicBezTo>
                  <a:pt x="1598236" y="1293414"/>
                  <a:pt x="1426260" y="1271989"/>
                  <a:pt x="1304580" y="1279716"/>
                </a:cubicBezTo>
                <a:cubicBezTo>
                  <a:pt x="1182900" y="1287443"/>
                  <a:pt x="984343" y="1261896"/>
                  <a:pt x="864724" y="1279716"/>
                </a:cubicBezTo>
                <a:cubicBezTo>
                  <a:pt x="787644" y="1371434"/>
                  <a:pt x="637203" y="1361316"/>
                  <a:pt x="427944" y="1461606"/>
                </a:cubicBezTo>
                <a:cubicBezTo>
                  <a:pt x="218685" y="1561896"/>
                  <a:pt x="161395" y="1571499"/>
                  <a:pt x="-8836" y="1643496"/>
                </a:cubicBezTo>
                <a:cubicBezTo>
                  <a:pt x="-179067" y="1715493"/>
                  <a:pt x="-301249" y="1736928"/>
                  <a:pt x="-407451" y="1809493"/>
                </a:cubicBezTo>
                <a:cubicBezTo>
                  <a:pt x="-331194" y="1731801"/>
                  <a:pt x="-141967" y="1662646"/>
                  <a:pt x="-53381" y="1560498"/>
                </a:cubicBezTo>
                <a:cubicBezTo>
                  <a:pt x="35205" y="1458350"/>
                  <a:pt x="203369" y="1406518"/>
                  <a:pt x="345890" y="1279716"/>
                </a:cubicBezTo>
                <a:cubicBezTo>
                  <a:pt x="237954" y="1296053"/>
                  <a:pt x="165311" y="1252340"/>
                  <a:pt x="0" y="1279716"/>
                </a:cubicBezTo>
                <a:cubicBezTo>
                  <a:pt x="-10098" y="1210598"/>
                  <a:pt x="11473" y="1131802"/>
                  <a:pt x="0" y="1066430"/>
                </a:cubicBezTo>
                <a:cubicBezTo>
                  <a:pt x="-20803" y="967429"/>
                  <a:pt x="2091" y="882455"/>
                  <a:pt x="0" y="746501"/>
                </a:cubicBezTo>
                <a:lnTo>
                  <a:pt x="0" y="746501"/>
                </a:lnTo>
                <a:cubicBezTo>
                  <a:pt x="-13488" y="575646"/>
                  <a:pt x="28761" y="500158"/>
                  <a:pt x="0" y="358320"/>
                </a:cubicBezTo>
                <a:cubicBezTo>
                  <a:pt x="-28761" y="216482"/>
                  <a:pt x="15292" y="105814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69633"/>
                      <a:gd name="adj2" fmla="val 9139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A single unit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build</a:t>
            </a:r>
            <a:r>
              <a:rPr lang="nl-NL" sz="1200" dirty="0"/>
              <a:t> | test | </a:t>
            </a:r>
            <a:r>
              <a:rPr lang="nl-NL" sz="1200" dirty="0" err="1"/>
              <a:t>deploy</a:t>
            </a:r>
            <a:r>
              <a:rPr lang="nl-NL" sz="1200" dirty="0"/>
              <a:t> | </a:t>
            </a:r>
            <a:r>
              <a:rPr lang="nl-NL" sz="1200" dirty="0" err="1"/>
              <a:t>scale</a:t>
            </a:r>
            <a:r>
              <a:rPr lang="nl-NL" sz="1200" dirty="0"/>
              <a:t> | </a:t>
            </a:r>
            <a:r>
              <a:rPr lang="nl-NL" sz="1200" dirty="0" err="1"/>
              <a:t>fail</a:t>
            </a:r>
            <a:endParaRPr lang="nl-NL" sz="1200" dirty="0"/>
          </a:p>
          <a:p>
            <a:pPr algn="ctr"/>
            <a:r>
              <a:rPr lang="nl-NL" sz="1200" dirty="0" err="1"/>
              <a:t>Synchronous</a:t>
            </a:r>
            <a:r>
              <a:rPr lang="nl-NL" sz="1200" dirty="0"/>
              <a:t> </a:t>
            </a:r>
            <a:r>
              <a:rPr lang="nl-NL" sz="1200" dirty="0" err="1"/>
              <a:t>interactions</a:t>
            </a:r>
            <a:endParaRPr lang="nl-NL" sz="1200" dirty="0"/>
          </a:p>
          <a:p>
            <a:pPr algn="ctr"/>
            <a:r>
              <a:rPr lang="nl-NL" sz="1200" dirty="0"/>
              <a:t>No (built-in) monitoring | </a:t>
            </a:r>
            <a:r>
              <a:rPr lang="nl-NL" sz="1200" dirty="0" err="1"/>
              <a:t>logging</a:t>
            </a:r>
            <a:r>
              <a:rPr lang="nl-NL" sz="1200" dirty="0"/>
              <a:t> </a:t>
            </a:r>
            <a:endParaRPr lang="en-NL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079936-923F-4A89-8DE4-8B6A4F016B05}"/>
              </a:ext>
            </a:extLst>
          </p:cNvPr>
          <p:cNvSpPr/>
          <p:nvPr/>
        </p:nvSpPr>
        <p:spPr>
          <a:xfrm>
            <a:off x="2845528" y="3024431"/>
            <a:ext cx="4314733" cy="1507225"/>
          </a:xfrm>
          <a:custGeom>
            <a:avLst/>
            <a:gdLst>
              <a:gd name="connsiteX0" fmla="*/ 0 w 4314733"/>
              <a:gd name="connsiteY0" fmla="*/ 0 h 1507225"/>
              <a:gd name="connsiteX1" fmla="*/ 573243 w 4314733"/>
              <a:gd name="connsiteY1" fmla="*/ 0 h 1507225"/>
              <a:gd name="connsiteX2" fmla="*/ 1189634 w 4314733"/>
              <a:gd name="connsiteY2" fmla="*/ 0 h 1507225"/>
              <a:gd name="connsiteX3" fmla="*/ 1806024 w 4314733"/>
              <a:gd name="connsiteY3" fmla="*/ 0 h 1507225"/>
              <a:gd name="connsiteX4" fmla="*/ 2465562 w 4314733"/>
              <a:gd name="connsiteY4" fmla="*/ 0 h 1507225"/>
              <a:gd name="connsiteX5" fmla="*/ 3081952 w 4314733"/>
              <a:gd name="connsiteY5" fmla="*/ 0 h 1507225"/>
              <a:gd name="connsiteX6" fmla="*/ 3741490 w 4314733"/>
              <a:gd name="connsiteY6" fmla="*/ 0 h 1507225"/>
              <a:gd name="connsiteX7" fmla="*/ 4314733 w 4314733"/>
              <a:gd name="connsiteY7" fmla="*/ 0 h 1507225"/>
              <a:gd name="connsiteX8" fmla="*/ 4314733 w 4314733"/>
              <a:gd name="connsiteY8" fmla="*/ 472264 h 1507225"/>
              <a:gd name="connsiteX9" fmla="*/ 4314733 w 4314733"/>
              <a:gd name="connsiteY9" fmla="*/ 944528 h 1507225"/>
              <a:gd name="connsiteX10" fmla="*/ 4314733 w 4314733"/>
              <a:gd name="connsiteY10" fmla="*/ 1507225 h 1507225"/>
              <a:gd name="connsiteX11" fmla="*/ 3655195 w 4314733"/>
              <a:gd name="connsiteY11" fmla="*/ 1507225 h 1507225"/>
              <a:gd name="connsiteX12" fmla="*/ 2995657 w 4314733"/>
              <a:gd name="connsiteY12" fmla="*/ 1507225 h 1507225"/>
              <a:gd name="connsiteX13" fmla="*/ 2336120 w 4314733"/>
              <a:gd name="connsiteY13" fmla="*/ 1507225 h 1507225"/>
              <a:gd name="connsiteX14" fmla="*/ 1719729 w 4314733"/>
              <a:gd name="connsiteY14" fmla="*/ 1507225 h 1507225"/>
              <a:gd name="connsiteX15" fmla="*/ 1060192 w 4314733"/>
              <a:gd name="connsiteY15" fmla="*/ 1507225 h 1507225"/>
              <a:gd name="connsiteX16" fmla="*/ 0 w 4314733"/>
              <a:gd name="connsiteY16" fmla="*/ 1507225 h 1507225"/>
              <a:gd name="connsiteX17" fmla="*/ 0 w 4314733"/>
              <a:gd name="connsiteY17" fmla="*/ 1004817 h 1507225"/>
              <a:gd name="connsiteX18" fmla="*/ 0 w 4314733"/>
              <a:gd name="connsiteY18" fmla="*/ 547625 h 1507225"/>
              <a:gd name="connsiteX19" fmla="*/ 0 w 4314733"/>
              <a:gd name="connsiteY19" fmla="*/ 0 h 150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14733" h="1507225" extrusionOk="0">
                <a:moveTo>
                  <a:pt x="0" y="0"/>
                </a:moveTo>
                <a:cubicBezTo>
                  <a:pt x="283311" y="22990"/>
                  <a:pt x="387919" y="-18454"/>
                  <a:pt x="573243" y="0"/>
                </a:cubicBezTo>
                <a:cubicBezTo>
                  <a:pt x="758567" y="18454"/>
                  <a:pt x="891075" y="-9504"/>
                  <a:pt x="1189634" y="0"/>
                </a:cubicBezTo>
                <a:cubicBezTo>
                  <a:pt x="1488193" y="9504"/>
                  <a:pt x="1579677" y="25602"/>
                  <a:pt x="1806024" y="0"/>
                </a:cubicBezTo>
                <a:cubicBezTo>
                  <a:pt x="2032371" y="-25602"/>
                  <a:pt x="2152649" y="4441"/>
                  <a:pt x="2465562" y="0"/>
                </a:cubicBezTo>
                <a:cubicBezTo>
                  <a:pt x="2778475" y="-4441"/>
                  <a:pt x="2853073" y="18930"/>
                  <a:pt x="3081952" y="0"/>
                </a:cubicBezTo>
                <a:cubicBezTo>
                  <a:pt x="3310831" y="-18930"/>
                  <a:pt x="3579923" y="5549"/>
                  <a:pt x="3741490" y="0"/>
                </a:cubicBezTo>
                <a:cubicBezTo>
                  <a:pt x="3903057" y="-5549"/>
                  <a:pt x="4051909" y="-8042"/>
                  <a:pt x="4314733" y="0"/>
                </a:cubicBezTo>
                <a:cubicBezTo>
                  <a:pt x="4331421" y="151496"/>
                  <a:pt x="4331020" y="279435"/>
                  <a:pt x="4314733" y="472264"/>
                </a:cubicBezTo>
                <a:cubicBezTo>
                  <a:pt x="4298446" y="665093"/>
                  <a:pt x="4328976" y="717045"/>
                  <a:pt x="4314733" y="944528"/>
                </a:cubicBezTo>
                <a:cubicBezTo>
                  <a:pt x="4300490" y="1172011"/>
                  <a:pt x="4340165" y="1325608"/>
                  <a:pt x="4314733" y="1507225"/>
                </a:cubicBezTo>
                <a:cubicBezTo>
                  <a:pt x="4006407" y="1509030"/>
                  <a:pt x="3872435" y="1526051"/>
                  <a:pt x="3655195" y="1507225"/>
                </a:cubicBezTo>
                <a:cubicBezTo>
                  <a:pt x="3437955" y="1488399"/>
                  <a:pt x="3167818" y="1511455"/>
                  <a:pt x="2995657" y="1507225"/>
                </a:cubicBezTo>
                <a:cubicBezTo>
                  <a:pt x="2823496" y="1502995"/>
                  <a:pt x="2657118" y="1521711"/>
                  <a:pt x="2336120" y="1507225"/>
                </a:cubicBezTo>
                <a:cubicBezTo>
                  <a:pt x="2015122" y="1492739"/>
                  <a:pt x="1991645" y="1515243"/>
                  <a:pt x="1719729" y="1507225"/>
                </a:cubicBezTo>
                <a:cubicBezTo>
                  <a:pt x="1447813" y="1499207"/>
                  <a:pt x="1371007" y="1534778"/>
                  <a:pt x="1060192" y="1507225"/>
                </a:cubicBezTo>
                <a:cubicBezTo>
                  <a:pt x="749377" y="1479672"/>
                  <a:pt x="421766" y="1530497"/>
                  <a:pt x="0" y="1507225"/>
                </a:cubicBezTo>
                <a:cubicBezTo>
                  <a:pt x="-10621" y="1359726"/>
                  <a:pt x="11724" y="1245204"/>
                  <a:pt x="0" y="1004817"/>
                </a:cubicBezTo>
                <a:cubicBezTo>
                  <a:pt x="-11724" y="764430"/>
                  <a:pt x="-6841" y="642751"/>
                  <a:pt x="0" y="547625"/>
                </a:cubicBezTo>
                <a:cubicBezTo>
                  <a:pt x="6841" y="452499"/>
                  <a:pt x="17168" y="240964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15388055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3" name="Speech Bubble: Rectangle 92">
            <a:extLst>
              <a:ext uri="{FF2B5EF4-FFF2-40B4-BE49-F238E27FC236}">
                <a16:creationId xmlns:a16="http://schemas.microsoft.com/office/drawing/2014/main" id="{7C1BCE60-B97D-49EE-9341-D98FDF3124C6}"/>
              </a:ext>
            </a:extLst>
          </p:cNvPr>
          <p:cNvSpPr/>
          <p:nvPr/>
        </p:nvSpPr>
        <p:spPr>
          <a:xfrm>
            <a:off x="6588000" y="3994531"/>
            <a:ext cx="2477516" cy="673683"/>
          </a:xfrm>
          <a:custGeom>
            <a:avLst/>
            <a:gdLst>
              <a:gd name="connsiteX0" fmla="*/ 0 w 2477516"/>
              <a:gd name="connsiteY0" fmla="*/ 0 h 673683"/>
              <a:gd name="connsiteX1" fmla="*/ 412919 w 2477516"/>
              <a:gd name="connsiteY1" fmla="*/ 0 h 673683"/>
              <a:gd name="connsiteX2" fmla="*/ 579194 w 2477516"/>
              <a:gd name="connsiteY2" fmla="*/ -365028 h 673683"/>
              <a:gd name="connsiteX3" fmla="*/ 1032298 w 2477516"/>
              <a:gd name="connsiteY3" fmla="*/ 0 h 673683"/>
              <a:gd name="connsiteX4" fmla="*/ 1514037 w 2477516"/>
              <a:gd name="connsiteY4" fmla="*/ 0 h 673683"/>
              <a:gd name="connsiteX5" fmla="*/ 1966872 w 2477516"/>
              <a:gd name="connsiteY5" fmla="*/ 0 h 673683"/>
              <a:gd name="connsiteX6" fmla="*/ 2477516 w 2477516"/>
              <a:gd name="connsiteY6" fmla="*/ 0 h 673683"/>
              <a:gd name="connsiteX7" fmla="*/ 2477516 w 2477516"/>
              <a:gd name="connsiteY7" fmla="*/ 112281 h 673683"/>
              <a:gd name="connsiteX8" fmla="*/ 2477516 w 2477516"/>
              <a:gd name="connsiteY8" fmla="*/ 112281 h 673683"/>
              <a:gd name="connsiteX9" fmla="*/ 2477516 w 2477516"/>
              <a:gd name="connsiteY9" fmla="*/ 280701 h 673683"/>
              <a:gd name="connsiteX10" fmla="*/ 2477516 w 2477516"/>
              <a:gd name="connsiteY10" fmla="*/ 673683 h 673683"/>
              <a:gd name="connsiteX11" fmla="*/ 2039133 w 2477516"/>
              <a:gd name="connsiteY11" fmla="*/ 673683 h 673683"/>
              <a:gd name="connsiteX12" fmla="*/ 1528490 w 2477516"/>
              <a:gd name="connsiteY12" fmla="*/ 673683 h 673683"/>
              <a:gd name="connsiteX13" fmla="*/ 1032298 w 2477516"/>
              <a:gd name="connsiteY13" fmla="*/ 673683 h 673683"/>
              <a:gd name="connsiteX14" fmla="*/ 710221 w 2477516"/>
              <a:gd name="connsiteY14" fmla="*/ 673683 h 673683"/>
              <a:gd name="connsiteX15" fmla="*/ 412919 w 2477516"/>
              <a:gd name="connsiteY15" fmla="*/ 673683 h 673683"/>
              <a:gd name="connsiteX16" fmla="*/ 412919 w 2477516"/>
              <a:gd name="connsiteY16" fmla="*/ 673683 h 673683"/>
              <a:gd name="connsiteX17" fmla="*/ 0 w 2477516"/>
              <a:gd name="connsiteY17" fmla="*/ 673683 h 673683"/>
              <a:gd name="connsiteX18" fmla="*/ 0 w 2477516"/>
              <a:gd name="connsiteY18" fmla="*/ 280701 h 673683"/>
              <a:gd name="connsiteX19" fmla="*/ 0 w 2477516"/>
              <a:gd name="connsiteY19" fmla="*/ 112281 h 673683"/>
              <a:gd name="connsiteX20" fmla="*/ 0 w 2477516"/>
              <a:gd name="connsiteY20" fmla="*/ 112281 h 673683"/>
              <a:gd name="connsiteX21" fmla="*/ 0 w 2477516"/>
              <a:gd name="connsiteY21" fmla="*/ 0 h 67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77516" h="673683" fill="none" extrusionOk="0">
                <a:moveTo>
                  <a:pt x="0" y="0"/>
                </a:moveTo>
                <a:cubicBezTo>
                  <a:pt x="119172" y="-12835"/>
                  <a:pt x="234047" y="35831"/>
                  <a:pt x="412919" y="0"/>
                </a:cubicBezTo>
                <a:cubicBezTo>
                  <a:pt x="431109" y="-89881"/>
                  <a:pt x="508254" y="-205911"/>
                  <a:pt x="579194" y="-365028"/>
                </a:cubicBezTo>
                <a:cubicBezTo>
                  <a:pt x="772436" y="-237956"/>
                  <a:pt x="857928" y="-114736"/>
                  <a:pt x="1032298" y="0"/>
                </a:cubicBezTo>
                <a:cubicBezTo>
                  <a:pt x="1230358" y="-50461"/>
                  <a:pt x="1345012" y="15691"/>
                  <a:pt x="1514037" y="0"/>
                </a:cubicBezTo>
                <a:cubicBezTo>
                  <a:pt x="1683062" y="-15691"/>
                  <a:pt x="1843350" y="49098"/>
                  <a:pt x="1966872" y="0"/>
                </a:cubicBezTo>
                <a:cubicBezTo>
                  <a:pt x="2090395" y="-49098"/>
                  <a:pt x="2254411" y="9255"/>
                  <a:pt x="2477516" y="0"/>
                </a:cubicBezTo>
                <a:cubicBezTo>
                  <a:pt x="2488369" y="51651"/>
                  <a:pt x="2472180" y="81455"/>
                  <a:pt x="2477516" y="112281"/>
                </a:cubicBezTo>
                <a:lnTo>
                  <a:pt x="2477516" y="112281"/>
                </a:lnTo>
                <a:cubicBezTo>
                  <a:pt x="2497568" y="192217"/>
                  <a:pt x="2468184" y="217351"/>
                  <a:pt x="2477516" y="280701"/>
                </a:cubicBezTo>
                <a:cubicBezTo>
                  <a:pt x="2484246" y="439888"/>
                  <a:pt x="2445890" y="493680"/>
                  <a:pt x="2477516" y="673683"/>
                </a:cubicBezTo>
                <a:cubicBezTo>
                  <a:pt x="2272886" y="685014"/>
                  <a:pt x="2186864" y="636761"/>
                  <a:pt x="2039133" y="673683"/>
                </a:cubicBezTo>
                <a:cubicBezTo>
                  <a:pt x="1891402" y="710605"/>
                  <a:pt x="1741496" y="669747"/>
                  <a:pt x="1528490" y="673683"/>
                </a:cubicBezTo>
                <a:cubicBezTo>
                  <a:pt x="1315484" y="677619"/>
                  <a:pt x="1274439" y="659939"/>
                  <a:pt x="1032298" y="673683"/>
                </a:cubicBezTo>
                <a:cubicBezTo>
                  <a:pt x="954040" y="702601"/>
                  <a:pt x="835639" y="666010"/>
                  <a:pt x="710221" y="673683"/>
                </a:cubicBezTo>
                <a:cubicBezTo>
                  <a:pt x="584803" y="681356"/>
                  <a:pt x="477607" y="638715"/>
                  <a:pt x="412919" y="673683"/>
                </a:cubicBezTo>
                <a:lnTo>
                  <a:pt x="412919" y="673683"/>
                </a:lnTo>
                <a:cubicBezTo>
                  <a:pt x="226017" y="688648"/>
                  <a:pt x="108436" y="648795"/>
                  <a:pt x="0" y="673683"/>
                </a:cubicBezTo>
                <a:cubicBezTo>
                  <a:pt x="-14970" y="592795"/>
                  <a:pt x="19324" y="467415"/>
                  <a:pt x="0" y="280701"/>
                </a:cubicBezTo>
                <a:cubicBezTo>
                  <a:pt x="-19745" y="223639"/>
                  <a:pt x="2419" y="181974"/>
                  <a:pt x="0" y="112281"/>
                </a:cubicBezTo>
                <a:lnTo>
                  <a:pt x="0" y="112281"/>
                </a:lnTo>
                <a:cubicBezTo>
                  <a:pt x="-4754" y="59682"/>
                  <a:pt x="13183" y="37879"/>
                  <a:pt x="0" y="0"/>
                </a:cubicBezTo>
                <a:close/>
              </a:path>
              <a:path w="2477516" h="673683" stroke="0" extrusionOk="0">
                <a:moveTo>
                  <a:pt x="0" y="0"/>
                </a:moveTo>
                <a:cubicBezTo>
                  <a:pt x="89099" y="-36788"/>
                  <a:pt x="297361" y="3367"/>
                  <a:pt x="412919" y="0"/>
                </a:cubicBezTo>
                <a:cubicBezTo>
                  <a:pt x="454915" y="-161486"/>
                  <a:pt x="522308" y="-176696"/>
                  <a:pt x="579194" y="-365028"/>
                </a:cubicBezTo>
                <a:cubicBezTo>
                  <a:pt x="776751" y="-239271"/>
                  <a:pt x="818806" y="-126009"/>
                  <a:pt x="1032298" y="0"/>
                </a:cubicBezTo>
                <a:cubicBezTo>
                  <a:pt x="1255717" y="-34538"/>
                  <a:pt x="1346821" y="22503"/>
                  <a:pt x="1528490" y="0"/>
                </a:cubicBezTo>
                <a:cubicBezTo>
                  <a:pt x="1710159" y="-22503"/>
                  <a:pt x="1869870" y="38068"/>
                  <a:pt x="2010229" y="0"/>
                </a:cubicBezTo>
                <a:cubicBezTo>
                  <a:pt x="2150588" y="-38068"/>
                  <a:pt x="2332651" y="26961"/>
                  <a:pt x="2477516" y="0"/>
                </a:cubicBezTo>
                <a:cubicBezTo>
                  <a:pt x="2485489" y="52384"/>
                  <a:pt x="2472749" y="71871"/>
                  <a:pt x="2477516" y="112281"/>
                </a:cubicBezTo>
                <a:lnTo>
                  <a:pt x="2477516" y="112281"/>
                </a:lnTo>
                <a:cubicBezTo>
                  <a:pt x="2493039" y="168452"/>
                  <a:pt x="2472527" y="213750"/>
                  <a:pt x="2477516" y="280701"/>
                </a:cubicBezTo>
                <a:cubicBezTo>
                  <a:pt x="2501308" y="456970"/>
                  <a:pt x="2467195" y="562622"/>
                  <a:pt x="2477516" y="673683"/>
                </a:cubicBezTo>
                <a:cubicBezTo>
                  <a:pt x="2322371" y="695246"/>
                  <a:pt x="2131808" y="671227"/>
                  <a:pt x="2010229" y="673683"/>
                </a:cubicBezTo>
                <a:cubicBezTo>
                  <a:pt x="1888650" y="676139"/>
                  <a:pt x="1695008" y="646396"/>
                  <a:pt x="1571846" y="673683"/>
                </a:cubicBezTo>
                <a:cubicBezTo>
                  <a:pt x="1448684" y="700970"/>
                  <a:pt x="1301242" y="644477"/>
                  <a:pt x="1032298" y="673683"/>
                </a:cubicBezTo>
                <a:cubicBezTo>
                  <a:pt x="965951" y="691086"/>
                  <a:pt x="812613" y="657548"/>
                  <a:pt x="716415" y="673683"/>
                </a:cubicBezTo>
                <a:cubicBezTo>
                  <a:pt x="620217" y="689818"/>
                  <a:pt x="557106" y="667610"/>
                  <a:pt x="412919" y="673683"/>
                </a:cubicBezTo>
                <a:lnTo>
                  <a:pt x="412919" y="673683"/>
                </a:lnTo>
                <a:cubicBezTo>
                  <a:pt x="259311" y="682502"/>
                  <a:pt x="152191" y="628043"/>
                  <a:pt x="0" y="673683"/>
                </a:cubicBezTo>
                <a:cubicBezTo>
                  <a:pt x="-10895" y="582699"/>
                  <a:pt x="27394" y="466255"/>
                  <a:pt x="0" y="280701"/>
                </a:cubicBezTo>
                <a:cubicBezTo>
                  <a:pt x="-7458" y="204377"/>
                  <a:pt x="14028" y="183993"/>
                  <a:pt x="0" y="112281"/>
                </a:cubicBezTo>
                <a:lnTo>
                  <a:pt x="0" y="112281"/>
                </a:lnTo>
                <a:cubicBezTo>
                  <a:pt x="-4109" y="83204"/>
                  <a:pt x="78" y="45740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26622"/>
                      <a:gd name="adj2" fmla="val -10418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Platform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Infrastructure</a:t>
            </a:r>
            <a:r>
              <a:rPr lang="nl-NL" sz="1200" dirty="0"/>
              <a:t> </a:t>
            </a:r>
            <a:br>
              <a:rPr lang="nl-NL" sz="1200" dirty="0"/>
            </a:b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install</a:t>
            </a:r>
            <a:r>
              <a:rPr lang="nl-NL" sz="1200" dirty="0"/>
              <a:t> | </a:t>
            </a:r>
            <a:r>
              <a:rPr lang="nl-NL" sz="1200" dirty="0" err="1"/>
              <a:t>configure</a:t>
            </a:r>
            <a:r>
              <a:rPr lang="nl-NL" sz="1200" dirty="0"/>
              <a:t> | secure | </a:t>
            </a:r>
            <a:r>
              <a:rPr lang="nl-NL" sz="1200" dirty="0" err="1"/>
              <a:t>operate</a:t>
            </a:r>
            <a:r>
              <a:rPr lang="nl-NL" sz="1200" dirty="0"/>
              <a:t> | </a:t>
            </a:r>
            <a:r>
              <a:rPr lang="nl-NL" sz="1200" dirty="0" err="1"/>
              <a:t>maintain</a:t>
            </a:r>
            <a:r>
              <a:rPr lang="nl-NL" sz="1200" dirty="0"/>
              <a:t> 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1506044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80" grpId="0" animBg="1"/>
      <p:bldP spid="8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Demonstration</a:t>
            </a:r>
            <a:r>
              <a:rPr lang="nl-NL" dirty="0"/>
              <a:t> of Cloud Native Application on OCI: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626805" y="1462855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290425" y="-1347358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2867147" y="-1725829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96665" y="-126246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118657" y="2001576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934414" y="-70245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705529" y="-187230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555548" y="-535413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3496066" y="-1312359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3841005" y="-1234239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499789" y="-189707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817478" y="-1273517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0258" y="-169640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591794" y="-148702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341724" y="4262807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032520" y="-248841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9199352" y="4264153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3475488" y="-1531423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150365" y="-708380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102659" y="-153375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506156" y="-163379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-2209131" y="3776086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53304" y="184448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68532" y="2587902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607C55-83D7-4AC9-8370-28670B6711BA}"/>
              </a:ext>
            </a:extLst>
          </p:cNvPr>
          <p:cNvSpPr/>
          <p:nvPr/>
        </p:nvSpPr>
        <p:spPr>
          <a:xfrm rot="21219778">
            <a:off x="2039608" y="796390"/>
            <a:ext cx="6112771" cy="2958027"/>
          </a:xfrm>
          <a:custGeom>
            <a:avLst/>
            <a:gdLst>
              <a:gd name="connsiteX0" fmla="*/ 0 w 6427893"/>
              <a:gd name="connsiteY0" fmla="*/ 2958027 h 2958027"/>
              <a:gd name="connsiteX1" fmla="*/ 1293707 w 6427893"/>
              <a:gd name="connsiteY1" fmla="*/ 1061494 h 2958027"/>
              <a:gd name="connsiteX2" fmla="*/ 4111413 w 6427893"/>
              <a:gd name="connsiteY2" fmla="*/ 1826880 h 2958027"/>
              <a:gd name="connsiteX3" fmla="*/ 4402667 w 6427893"/>
              <a:gd name="connsiteY3" fmla="*/ 38720 h 2958027"/>
              <a:gd name="connsiteX4" fmla="*/ 5594773 w 6427893"/>
              <a:gd name="connsiteY4" fmla="*/ 600907 h 2958027"/>
              <a:gd name="connsiteX5" fmla="*/ 6427893 w 6427893"/>
              <a:gd name="connsiteY5" fmla="*/ 641547 h 29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27893" h="2958027">
                <a:moveTo>
                  <a:pt x="0" y="2958027"/>
                </a:moveTo>
                <a:cubicBezTo>
                  <a:pt x="304236" y="2104022"/>
                  <a:pt x="608472" y="1250018"/>
                  <a:pt x="1293707" y="1061494"/>
                </a:cubicBezTo>
                <a:cubicBezTo>
                  <a:pt x="1978942" y="872970"/>
                  <a:pt x="3593253" y="1997342"/>
                  <a:pt x="4111413" y="1826880"/>
                </a:cubicBezTo>
                <a:cubicBezTo>
                  <a:pt x="4629573" y="1656418"/>
                  <a:pt x="4155440" y="243049"/>
                  <a:pt x="4402667" y="38720"/>
                </a:cubicBezTo>
                <a:cubicBezTo>
                  <a:pt x="4649894" y="-165609"/>
                  <a:pt x="5257235" y="500436"/>
                  <a:pt x="5594773" y="600907"/>
                </a:cubicBezTo>
                <a:cubicBezTo>
                  <a:pt x="5932311" y="701378"/>
                  <a:pt x="6180102" y="671462"/>
                  <a:pt x="6427893" y="641547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F94B326-2C31-4FC6-96D8-B6EA2C59B392}"/>
              </a:ext>
            </a:extLst>
          </p:cNvPr>
          <p:cNvSpPr/>
          <p:nvPr/>
        </p:nvSpPr>
        <p:spPr>
          <a:xfrm rot="21306432">
            <a:off x="2531553" y="1720259"/>
            <a:ext cx="5553558" cy="2007782"/>
          </a:xfrm>
          <a:custGeom>
            <a:avLst/>
            <a:gdLst>
              <a:gd name="connsiteX0" fmla="*/ 0 w 6380480"/>
              <a:gd name="connsiteY0" fmla="*/ 2007782 h 2007782"/>
              <a:gd name="connsiteX1" fmla="*/ 5229013 w 6380480"/>
              <a:gd name="connsiteY1" fmla="*/ 1262715 h 2007782"/>
              <a:gd name="connsiteX2" fmla="*/ 4937760 w 6380480"/>
              <a:gd name="connsiteY2" fmla="*/ 77382 h 2007782"/>
              <a:gd name="connsiteX3" fmla="*/ 6380480 w 6380480"/>
              <a:gd name="connsiteY3" fmla="*/ 212848 h 200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0480" h="2007782">
                <a:moveTo>
                  <a:pt x="0" y="2007782"/>
                </a:moveTo>
                <a:cubicBezTo>
                  <a:pt x="2203026" y="1796115"/>
                  <a:pt x="4406053" y="1584448"/>
                  <a:pt x="5229013" y="1262715"/>
                </a:cubicBezTo>
                <a:cubicBezTo>
                  <a:pt x="6051973" y="940982"/>
                  <a:pt x="4745849" y="252360"/>
                  <a:pt x="4937760" y="77382"/>
                </a:cubicBezTo>
                <a:cubicBezTo>
                  <a:pt x="5129671" y="-97596"/>
                  <a:pt x="5755075" y="57626"/>
                  <a:pt x="6380480" y="212848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ED1F21A-8709-4485-A26D-F1BF3CA71270}"/>
              </a:ext>
            </a:extLst>
          </p:cNvPr>
          <p:cNvSpPr/>
          <p:nvPr/>
        </p:nvSpPr>
        <p:spPr>
          <a:xfrm rot="20941732">
            <a:off x="2609481" y="3646949"/>
            <a:ext cx="4182114" cy="1135164"/>
          </a:xfrm>
          <a:custGeom>
            <a:avLst/>
            <a:gdLst>
              <a:gd name="connsiteX0" fmla="*/ 0 w 5208694"/>
              <a:gd name="connsiteY0" fmla="*/ 456795 h 1135164"/>
              <a:gd name="connsiteX1" fmla="*/ 2506134 w 5208694"/>
              <a:gd name="connsiteY1" fmla="*/ 1134128 h 1135164"/>
              <a:gd name="connsiteX2" fmla="*/ 3081867 w 5208694"/>
              <a:gd name="connsiteY2" fmla="*/ 321328 h 1135164"/>
              <a:gd name="connsiteX3" fmla="*/ 4050454 w 5208694"/>
              <a:gd name="connsiteY3" fmla="*/ 409382 h 1135164"/>
              <a:gd name="connsiteX4" fmla="*/ 4402667 w 5208694"/>
              <a:gd name="connsiteY4" fmla="*/ 2982 h 1135164"/>
              <a:gd name="connsiteX5" fmla="*/ 4944534 w 5208694"/>
              <a:gd name="connsiteY5" fmla="*/ 226502 h 1135164"/>
              <a:gd name="connsiteX6" fmla="*/ 5208694 w 5208694"/>
              <a:gd name="connsiteY6" fmla="*/ 253595 h 113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694" h="1135164">
                <a:moveTo>
                  <a:pt x="0" y="456795"/>
                </a:moveTo>
                <a:cubicBezTo>
                  <a:pt x="996245" y="806750"/>
                  <a:pt x="1992490" y="1156706"/>
                  <a:pt x="2506134" y="1134128"/>
                </a:cubicBezTo>
                <a:cubicBezTo>
                  <a:pt x="3019778" y="1111550"/>
                  <a:pt x="2824480" y="442119"/>
                  <a:pt x="3081867" y="321328"/>
                </a:cubicBezTo>
                <a:cubicBezTo>
                  <a:pt x="3339254" y="200537"/>
                  <a:pt x="3830321" y="462440"/>
                  <a:pt x="4050454" y="409382"/>
                </a:cubicBezTo>
                <a:cubicBezTo>
                  <a:pt x="4270587" y="356324"/>
                  <a:pt x="4253654" y="33462"/>
                  <a:pt x="4402667" y="2982"/>
                </a:cubicBezTo>
                <a:cubicBezTo>
                  <a:pt x="4551680" y="-27498"/>
                  <a:pt x="4810196" y="184733"/>
                  <a:pt x="4944534" y="226502"/>
                </a:cubicBezTo>
                <a:cubicBezTo>
                  <a:pt x="5078872" y="268271"/>
                  <a:pt x="5143783" y="260933"/>
                  <a:pt x="5208694" y="253595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97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Native design</a:t>
            </a:r>
            <a:br>
              <a:rPr lang="nl-NL" dirty="0"/>
            </a:br>
            <a:r>
              <a:rPr lang="nl-NL" dirty="0"/>
              <a:t>Tweets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/>
              <a:t>Streaming &amp; Email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437876" y="1283921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1670" y="1074540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3403206" y="1283921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190496" y="2038644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4" name="Speech Bubble: Rectangle with Corners Rounded 103">
            <a:extLst>
              <a:ext uri="{FF2B5EF4-FFF2-40B4-BE49-F238E27FC236}">
                <a16:creationId xmlns:a16="http://schemas.microsoft.com/office/drawing/2014/main" id="{7B9D7EDE-81D4-43D0-BA07-813E84571C18}"/>
              </a:ext>
            </a:extLst>
          </p:cNvPr>
          <p:cNvSpPr/>
          <p:nvPr/>
        </p:nvSpPr>
        <p:spPr>
          <a:xfrm>
            <a:off x="4494202" y="2703874"/>
            <a:ext cx="1043428" cy="512311"/>
          </a:xfrm>
          <a:prstGeom prst="wedgeRoundRectCallout">
            <a:avLst>
              <a:gd name="adj1" fmla="val -67146"/>
              <a:gd name="adj2" fmla="val -1595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8" name="Speech Bubble: Rectangle with Corners Rounded 107">
            <a:extLst>
              <a:ext uri="{FF2B5EF4-FFF2-40B4-BE49-F238E27FC236}">
                <a16:creationId xmlns:a16="http://schemas.microsoft.com/office/drawing/2014/main" id="{FA6D9E99-8F7B-4097-A6FE-F0C578F3ACF8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100596"/>
              <a:gd name="adj2" fmla="val 1600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9" name="Speech Bubble: Rectangle with Corners Rounded 108">
            <a:extLst>
              <a:ext uri="{FF2B5EF4-FFF2-40B4-BE49-F238E27FC236}">
                <a16:creationId xmlns:a16="http://schemas.microsoft.com/office/drawing/2014/main" id="{6FF7F571-EC86-4B05-8640-0641FF10ACEE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19241"/>
              <a:gd name="adj2" fmla="val 10820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C67EE2FD-7599-45F1-A874-4C9B6D15137B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3" name="Speech Bubble: Rectangle with Corners Rounded 112">
            <a:extLst>
              <a:ext uri="{FF2B5EF4-FFF2-40B4-BE49-F238E27FC236}">
                <a16:creationId xmlns:a16="http://schemas.microsoft.com/office/drawing/2014/main" id="{D2F1E09E-6754-4A1C-926D-A92E879559E0}"/>
              </a:ext>
            </a:extLst>
          </p:cNvPr>
          <p:cNvSpPr/>
          <p:nvPr/>
        </p:nvSpPr>
        <p:spPr>
          <a:xfrm>
            <a:off x="583890" y="876957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7" name="Speech Bubble: Rectangle with Corners Rounded 106">
            <a:extLst>
              <a:ext uri="{FF2B5EF4-FFF2-40B4-BE49-F238E27FC236}">
                <a16:creationId xmlns:a16="http://schemas.microsoft.com/office/drawing/2014/main" id="{2D69D8A8-37C0-42C6-9CF3-C469F931E5A8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Speech Bubble: Rectangle with Corners Rounded 139">
            <a:extLst>
              <a:ext uri="{FF2B5EF4-FFF2-40B4-BE49-F238E27FC236}">
                <a16:creationId xmlns:a16="http://schemas.microsoft.com/office/drawing/2014/main" id="{1EE10747-5E7B-481C-B1C8-33D934ED953B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</p:cNvCxnSpPr>
          <p:nvPr/>
        </p:nvCxnSpPr>
        <p:spPr>
          <a:xfrm>
            <a:off x="2020356" y="1716121"/>
            <a:ext cx="592248" cy="70832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7619" y="2462918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728" y="1639923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A9BF217-DAD9-4296-A581-2E5D42B26973}"/>
              </a:ext>
            </a:extLst>
          </p:cNvPr>
          <p:cNvGrpSpPr/>
          <p:nvPr/>
        </p:nvGrpSpPr>
        <p:grpSpPr>
          <a:xfrm>
            <a:off x="6154716" y="4163604"/>
            <a:ext cx="604457" cy="681633"/>
            <a:chOff x="2558095" y="3775928"/>
            <a:chExt cx="805942" cy="90884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91F892F-D61E-4360-8FC5-840FB5727F0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DE7EF08-9973-4F33-8491-2AD97801B169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Freeform 3">
                <a:extLst>
                  <a:ext uri="{FF2B5EF4-FFF2-40B4-BE49-F238E27FC236}">
                    <a16:creationId xmlns:a16="http://schemas.microsoft.com/office/drawing/2014/main" id="{30B58D6E-1752-41EF-B11E-F98A12E49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5688961-E7E3-4AB5-8660-34C1F3FBD73F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2ADA4BA0-A01D-47EB-94D0-F60772345982}"/>
              </a:ext>
            </a:extLst>
          </p:cNvPr>
          <p:cNvSpPr/>
          <p:nvPr/>
        </p:nvSpPr>
        <p:spPr>
          <a:xfrm>
            <a:off x="4057121" y="4210089"/>
            <a:ext cx="921419" cy="37321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6E1AFDFB-AACC-4856-BD34-9C669DB5C12E}"/>
              </a:ext>
            </a:extLst>
          </p:cNvPr>
          <p:cNvSpPr/>
          <p:nvPr/>
        </p:nvSpPr>
        <p:spPr>
          <a:xfrm>
            <a:off x="2558818" y="1631595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5F58C96C-BACD-46D6-A076-040496B2E57A}"/>
              </a:ext>
            </a:extLst>
          </p:cNvPr>
          <p:cNvSpPr/>
          <p:nvPr/>
        </p:nvSpPr>
        <p:spPr>
          <a:xfrm>
            <a:off x="6066306" y="143715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F75187-7D0E-45CB-A4FF-29E87FFE96D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90" name="Graphic 64">
              <a:extLst>
                <a:ext uri="{FF2B5EF4-FFF2-40B4-BE49-F238E27FC236}">
                  <a16:creationId xmlns:a16="http://schemas.microsoft.com/office/drawing/2014/main" id="{5F84F569-8618-4704-BCFF-36B9728D1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7D46192-A251-491E-81BD-C6D03A40DB08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Speech Bubble: Rectangle with Corners Rounded 91">
            <a:extLst>
              <a:ext uri="{FF2B5EF4-FFF2-40B4-BE49-F238E27FC236}">
                <a16:creationId xmlns:a16="http://schemas.microsoft.com/office/drawing/2014/main" id="{3E3D96E7-1208-4B2A-8DDB-F6CF1E47C3F3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93" name="Speech Bubble: Rectangle 92">
            <a:extLst>
              <a:ext uri="{FF2B5EF4-FFF2-40B4-BE49-F238E27FC236}">
                <a16:creationId xmlns:a16="http://schemas.microsoft.com/office/drawing/2014/main" id="{98F3C279-E371-4ACF-95F3-FAB160109358}"/>
              </a:ext>
            </a:extLst>
          </p:cNvPr>
          <p:cNvSpPr/>
          <p:nvPr/>
        </p:nvSpPr>
        <p:spPr>
          <a:xfrm>
            <a:off x="39068" y="2259181"/>
            <a:ext cx="2075337" cy="1473164"/>
          </a:xfrm>
          <a:custGeom>
            <a:avLst/>
            <a:gdLst>
              <a:gd name="connsiteX0" fmla="*/ 0 w 2075337"/>
              <a:gd name="connsiteY0" fmla="*/ 0 h 1473164"/>
              <a:gd name="connsiteX1" fmla="*/ 403538 w 2075337"/>
              <a:gd name="connsiteY1" fmla="*/ 0 h 1473164"/>
              <a:gd name="connsiteX2" fmla="*/ 782863 w 2075337"/>
              <a:gd name="connsiteY2" fmla="*/ 0 h 1473164"/>
              <a:gd name="connsiteX3" fmla="*/ 1210613 w 2075337"/>
              <a:gd name="connsiteY3" fmla="*/ 0 h 1473164"/>
              <a:gd name="connsiteX4" fmla="*/ 1210613 w 2075337"/>
              <a:gd name="connsiteY4" fmla="*/ 0 h 1473164"/>
              <a:gd name="connsiteX5" fmla="*/ 1729448 w 2075337"/>
              <a:gd name="connsiteY5" fmla="*/ 0 h 1473164"/>
              <a:gd name="connsiteX6" fmla="*/ 2075337 w 2075337"/>
              <a:gd name="connsiteY6" fmla="*/ 0 h 1473164"/>
              <a:gd name="connsiteX7" fmla="*/ 2075337 w 2075337"/>
              <a:gd name="connsiteY7" fmla="*/ 412486 h 1473164"/>
              <a:gd name="connsiteX8" fmla="*/ 2075337 w 2075337"/>
              <a:gd name="connsiteY8" fmla="*/ 859346 h 1473164"/>
              <a:gd name="connsiteX9" fmla="*/ 2423360 w 2075337"/>
              <a:gd name="connsiteY9" fmla="*/ 970956 h 1473164"/>
              <a:gd name="connsiteX10" fmla="*/ 2744612 w 2075337"/>
              <a:gd name="connsiteY10" fmla="*/ 1073981 h 1473164"/>
              <a:gd name="connsiteX11" fmla="*/ 2396589 w 2075337"/>
              <a:gd name="connsiteY11" fmla="*/ 1153882 h 1473164"/>
              <a:gd name="connsiteX12" fmla="*/ 2075337 w 2075337"/>
              <a:gd name="connsiteY12" fmla="*/ 1227637 h 1473164"/>
              <a:gd name="connsiteX13" fmla="*/ 2075337 w 2075337"/>
              <a:gd name="connsiteY13" fmla="*/ 1473164 h 1473164"/>
              <a:gd name="connsiteX14" fmla="*/ 1729448 w 2075337"/>
              <a:gd name="connsiteY14" fmla="*/ 1473164 h 1473164"/>
              <a:gd name="connsiteX15" fmla="*/ 1210613 w 2075337"/>
              <a:gd name="connsiteY15" fmla="*/ 1473164 h 1473164"/>
              <a:gd name="connsiteX16" fmla="*/ 1210613 w 2075337"/>
              <a:gd name="connsiteY16" fmla="*/ 1473164 h 1473164"/>
              <a:gd name="connsiteX17" fmla="*/ 794969 w 2075337"/>
              <a:gd name="connsiteY17" fmla="*/ 1473164 h 1473164"/>
              <a:gd name="connsiteX18" fmla="*/ 415644 w 2075337"/>
              <a:gd name="connsiteY18" fmla="*/ 1473164 h 1473164"/>
              <a:gd name="connsiteX19" fmla="*/ 0 w 2075337"/>
              <a:gd name="connsiteY19" fmla="*/ 1473164 h 1473164"/>
              <a:gd name="connsiteX20" fmla="*/ 0 w 2075337"/>
              <a:gd name="connsiteY20" fmla="*/ 1227637 h 1473164"/>
              <a:gd name="connsiteX21" fmla="*/ 0 w 2075337"/>
              <a:gd name="connsiteY21" fmla="*/ 859346 h 1473164"/>
              <a:gd name="connsiteX22" fmla="*/ 0 w 2075337"/>
              <a:gd name="connsiteY22" fmla="*/ 859346 h 1473164"/>
              <a:gd name="connsiteX23" fmla="*/ 0 w 2075337"/>
              <a:gd name="connsiteY23" fmla="*/ 421080 h 1473164"/>
              <a:gd name="connsiteX24" fmla="*/ 0 w 2075337"/>
              <a:gd name="connsiteY24" fmla="*/ 0 h 147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75337" h="1473164" fill="none" extrusionOk="0">
                <a:moveTo>
                  <a:pt x="0" y="0"/>
                </a:moveTo>
                <a:cubicBezTo>
                  <a:pt x="126318" y="-23358"/>
                  <a:pt x="229438" y="44336"/>
                  <a:pt x="403538" y="0"/>
                </a:cubicBezTo>
                <a:cubicBezTo>
                  <a:pt x="577638" y="-44336"/>
                  <a:pt x="691027" y="16730"/>
                  <a:pt x="782863" y="0"/>
                </a:cubicBezTo>
                <a:cubicBezTo>
                  <a:pt x="874699" y="-16730"/>
                  <a:pt x="1010414" y="1865"/>
                  <a:pt x="1210613" y="0"/>
                </a:cubicBezTo>
                <a:lnTo>
                  <a:pt x="1210613" y="0"/>
                </a:lnTo>
                <a:cubicBezTo>
                  <a:pt x="1331558" y="-44644"/>
                  <a:pt x="1610242" y="42932"/>
                  <a:pt x="1729448" y="0"/>
                </a:cubicBezTo>
                <a:cubicBezTo>
                  <a:pt x="1851730" y="-20270"/>
                  <a:pt x="1993060" y="30533"/>
                  <a:pt x="2075337" y="0"/>
                </a:cubicBezTo>
                <a:cubicBezTo>
                  <a:pt x="2124215" y="189988"/>
                  <a:pt x="2066261" y="239637"/>
                  <a:pt x="2075337" y="412486"/>
                </a:cubicBezTo>
                <a:cubicBezTo>
                  <a:pt x="2084413" y="585335"/>
                  <a:pt x="2031599" y="748869"/>
                  <a:pt x="2075337" y="859346"/>
                </a:cubicBezTo>
                <a:cubicBezTo>
                  <a:pt x="2235505" y="884544"/>
                  <a:pt x="2281972" y="959098"/>
                  <a:pt x="2423360" y="970956"/>
                </a:cubicBezTo>
                <a:cubicBezTo>
                  <a:pt x="2564748" y="982814"/>
                  <a:pt x="2641519" y="1062692"/>
                  <a:pt x="2744612" y="1073981"/>
                </a:cubicBezTo>
                <a:cubicBezTo>
                  <a:pt x="2597955" y="1108221"/>
                  <a:pt x="2509785" y="1092114"/>
                  <a:pt x="2396589" y="1153882"/>
                </a:cubicBezTo>
                <a:cubicBezTo>
                  <a:pt x="2283393" y="1215650"/>
                  <a:pt x="2145365" y="1200156"/>
                  <a:pt x="2075337" y="1227637"/>
                </a:cubicBezTo>
                <a:cubicBezTo>
                  <a:pt x="2081071" y="1285119"/>
                  <a:pt x="2068955" y="1397237"/>
                  <a:pt x="2075337" y="1473164"/>
                </a:cubicBezTo>
                <a:cubicBezTo>
                  <a:pt x="1902857" y="1507470"/>
                  <a:pt x="1861835" y="1433585"/>
                  <a:pt x="1729448" y="1473164"/>
                </a:cubicBezTo>
                <a:cubicBezTo>
                  <a:pt x="1608755" y="1477949"/>
                  <a:pt x="1319047" y="1441190"/>
                  <a:pt x="1210613" y="1473164"/>
                </a:cubicBezTo>
                <a:lnTo>
                  <a:pt x="1210613" y="1473164"/>
                </a:lnTo>
                <a:cubicBezTo>
                  <a:pt x="1069315" y="1515294"/>
                  <a:pt x="917415" y="1446087"/>
                  <a:pt x="794969" y="1473164"/>
                </a:cubicBezTo>
                <a:cubicBezTo>
                  <a:pt x="672523" y="1500241"/>
                  <a:pt x="542455" y="1451289"/>
                  <a:pt x="415644" y="1473164"/>
                </a:cubicBezTo>
                <a:cubicBezTo>
                  <a:pt x="288834" y="1495039"/>
                  <a:pt x="129300" y="1442297"/>
                  <a:pt x="0" y="1473164"/>
                </a:cubicBezTo>
                <a:cubicBezTo>
                  <a:pt x="-6467" y="1413340"/>
                  <a:pt x="9015" y="1299611"/>
                  <a:pt x="0" y="1227637"/>
                </a:cubicBezTo>
                <a:cubicBezTo>
                  <a:pt x="-24561" y="1082090"/>
                  <a:pt x="7239" y="973072"/>
                  <a:pt x="0" y="859346"/>
                </a:cubicBezTo>
                <a:lnTo>
                  <a:pt x="0" y="859346"/>
                </a:lnTo>
                <a:cubicBezTo>
                  <a:pt x="-26730" y="695149"/>
                  <a:pt x="13847" y="596913"/>
                  <a:pt x="0" y="421080"/>
                </a:cubicBezTo>
                <a:cubicBezTo>
                  <a:pt x="-13847" y="245247"/>
                  <a:pt x="39486" y="143669"/>
                  <a:pt x="0" y="0"/>
                </a:cubicBezTo>
                <a:close/>
              </a:path>
              <a:path w="2075337" h="1473164" stroke="0" extrusionOk="0">
                <a:moveTo>
                  <a:pt x="0" y="0"/>
                </a:moveTo>
                <a:cubicBezTo>
                  <a:pt x="158499" y="-13930"/>
                  <a:pt x="307422" y="30561"/>
                  <a:pt x="415644" y="0"/>
                </a:cubicBezTo>
                <a:cubicBezTo>
                  <a:pt x="523866" y="-30561"/>
                  <a:pt x="634980" y="13636"/>
                  <a:pt x="831288" y="0"/>
                </a:cubicBezTo>
                <a:cubicBezTo>
                  <a:pt x="1027596" y="-13636"/>
                  <a:pt x="1074901" y="407"/>
                  <a:pt x="1210613" y="0"/>
                </a:cubicBezTo>
                <a:lnTo>
                  <a:pt x="1210613" y="0"/>
                </a:lnTo>
                <a:cubicBezTo>
                  <a:pt x="1326397" y="-54622"/>
                  <a:pt x="1542812" y="41984"/>
                  <a:pt x="1729448" y="0"/>
                </a:cubicBezTo>
                <a:cubicBezTo>
                  <a:pt x="1809438" y="-8563"/>
                  <a:pt x="1938289" y="7601"/>
                  <a:pt x="2075337" y="0"/>
                </a:cubicBezTo>
                <a:cubicBezTo>
                  <a:pt x="2097930" y="152856"/>
                  <a:pt x="2034835" y="270702"/>
                  <a:pt x="2075337" y="446860"/>
                </a:cubicBezTo>
                <a:cubicBezTo>
                  <a:pt x="2115839" y="623018"/>
                  <a:pt x="2033782" y="663714"/>
                  <a:pt x="2075337" y="859346"/>
                </a:cubicBezTo>
                <a:cubicBezTo>
                  <a:pt x="2172632" y="847538"/>
                  <a:pt x="2299205" y="969357"/>
                  <a:pt x="2416667" y="968810"/>
                </a:cubicBezTo>
                <a:cubicBezTo>
                  <a:pt x="2534129" y="968263"/>
                  <a:pt x="2654371" y="1059957"/>
                  <a:pt x="2744612" y="1073981"/>
                </a:cubicBezTo>
                <a:cubicBezTo>
                  <a:pt x="2612156" y="1124473"/>
                  <a:pt x="2485171" y="1094976"/>
                  <a:pt x="2396589" y="1153882"/>
                </a:cubicBezTo>
                <a:cubicBezTo>
                  <a:pt x="2308007" y="1212788"/>
                  <a:pt x="2220643" y="1168310"/>
                  <a:pt x="2075337" y="1227637"/>
                </a:cubicBezTo>
                <a:cubicBezTo>
                  <a:pt x="2098674" y="1288047"/>
                  <a:pt x="2049585" y="1383280"/>
                  <a:pt x="2075337" y="1473164"/>
                </a:cubicBezTo>
                <a:cubicBezTo>
                  <a:pt x="1940790" y="1503100"/>
                  <a:pt x="1849605" y="1467646"/>
                  <a:pt x="1729448" y="1473164"/>
                </a:cubicBezTo>
                <a:cubicBezTo>
                  <a:pt x="1524759" y="1504485"/>
                  <a:pt x="1325553" y="1467906"/>
                  <a:pt x="1210613" y="1473164"/>
                </a:cubicBezTo>
                <a:lnTo>
                  <a:pt x="1210613" y="1473164"/>
                </a:lnTo>
                <a:cubicBezTo>
                  <a:pt x="1029596" y="1476490"/>
                  <a:pt x="948632" y="1442888"/>
                  <a:pt x="843394" y="1473164"/>
                </a:cubicBezTo>
                <a:cubicBezTo>
                  <a:pt x="738156" y="1503440"/>
                  <a:pt x="569551" y="1437432"/>
                  <a:pt x="476174" y="1473164"/>
                </a:cubicBezTo>
                <a:cubicBezTo>
                  <a:pt x="382797" y="1508896"/>
                  <a:pt x="192306" y="1431604"/>
                  <a:pt x="0" y="1473164"/>
                </a:cubicBezTo>
                <a:cubicBezTo>
                  <a:pt x="-7771" y="1406819"/>
                  <a:pt x="17068" y="1307571"/>
                  <a:pt x="0" y="1227637"/>
                </a:cubicBezTo>
                <a:cubicBezTo>
                  <a:pt x="-15359" y="1145419"/>
                  <a:pt x="434" y="970409"/>
                  <a:pt x="0" y="859346"/>
                </a:cubicBezTo>
                <a:lnTo>
                  <a:pt x="0" y="859346"/>
                </a:lnTo>
                <a:cubicBezTo>
                  <a:pt x="-10367" y="640087"/>
                  <a:pt x="26932" y="585095"/>
                  <a:pt x="0" y="412486"/>
                </a:cubicBezTo>
                <a:cubicBezTo>
                  <a:pt x="-26932" y="239877"/>
                  <a:pt x="14658" y="146997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82249"/>
                      <a:gd name="adj2" fmla="val 2290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Custom</a:t>
            </a:r>
            <a:r>
              <a:rPr lang="nl-NL" sz="1100" dirty="0"/>
              <a:t> code in multiple small units </a:t>
            </a:r>
            <a:r>
              <a:rPr lang="nl-NL" sz="1100" dirty="0" err="1"/>
              <a:t>that</a:t>
            </a:r>
            <a:r>
              <a:rPr lang="nl-NL" sz="1100" dirty="0"/>
              <a:t> </a:t>
            </a:r>
            <a:r>
              <a:rPr lang="nl-NL" sz="1100" dirty="0" err="1"/>
              <a:t>each</a:t>
            </a:r>
            <a:r>
              <a:rPr lang="nl-NL" sz="1100" dirty="0"/>
              <a:t> </a:t>
            </a:r>
            <a:r>
              <a:rPr lang="nl-NL" sz="1100" dirty="0" err="1"/>
              <a:t>build</a:t>
            </a:r>
            <a:r>
              <a:rPr lang="nl-NL" sz="1100" dirty="0"/>
              <a:t> | test | </a:t>
            </a:r>
            <a:r>
              <a:rPr lang="nl-NL" sz="1100" dirty="0" err="1"/>
              <a:t>deploy</a:t>
            </a:r>
            <a:r>
              <a:rPr lang="nl-NL" sz="1100" dirty="0"/>
              <a:t> | </a:t>
            </a:r>
            <a:r>
              <a:rPr lang="nl-NL" sz="1100" dirty="0" err="1"/>
              <a:t>scale</a:t>
            </a:r>
            <a:r>
              <a:rPr lang="nl-NL" sz="1100" dirty="0"/>
              <a:t> | </a:t>
            </a:r>
            <a:r>
              <a:rPr lang="nl-NL" sz="1100" dirty="0" err="1"/>
              <a:t>fail</a:t>
            </a:r>
            <a:endParaRPr lang="nl-NL" sz="1100" dirty="0"/>
          </a:p>
          <a:p>
            <a:pPr algn="ctr"/>
            <a:r>
              <a:rPr lang="nl-NL" sz="1100" dirty="0" err="1"/>
              <a:t>Asynchronous</a:t>
            </a:r>
            <a:r>
              <a:rPr lang="nl-NL" sz="1100" dirty="0"/>
              <a:t> </a:t>
            </a:r>
            <a:r>
              <a:rPr lang="nl-NL" sz="1100" dirty="0" err="1"/>
              <a:t>interactions</a:t>
            </a:r>
            <a:endParaRPr lang="nl-NL" sz="1100" dirty="0"/>
          </a:p>
          <a:p>
            <a:pPr algn="ctr"/>
            <a:r>
              <a:rPr lang="nl-NL" sz="1100" dirty="0" err="1"/>
              <a:t>Managed</a:t>
            </a:r>
            <a:r>
              <a:rPr lang="nl-NL" sz="1100" dirty="0"/>
              <a:t> Platform (</a:t>
            </a:r>
            <a:r>
              <a:rPr lang="nl-NL" sz="1100" dirty="0" err="1"/>
              <a:t>and</a:t>
            </a:r>
            <a:r>
              <a:rPr lang="nl-NL" sz="1100" dirty="0"/>
              <a:t> </a:t>
            </a:r>
            <a:r>
              <a:rPr lang="nl-NL" sz="1100" dirty="0" err="1"/>
              <a:t>underlying</a:t>
            </a:r>
            <a:r>
              <a:rPr lang="nl-NL" sz="1100" dirty="0"/>
              <a:t> Infra) </a:t>
            </a:r>
            <a:r>
              <a:rPr lang="nl-NL" sz="1100" dirty="0" err="1"/>
              <a:t>with</a:t>
            </a:r>
            <a:r>
              <a:rPr lang="nl-NL" sz="1100" dirty="0"/>
              <a:t> built in </a:t>
            </a:r>
            <a:r>
              <a:rPr lang="nl-NL" sz="1100" dirty="0" err="1"/>
              <a:t>logging</a:t>
            </a:r>
            <a:r>
              <a:rPr lang="nl-NL" sz="1100" dirty="0"/>
              <a:t> | monitoring | </a:t>
            </a:r>
            <a:r>
              <a:rPr lang="nl-NL" sz="1100" dirty="0" err="1"/>
              <a:t>Ops</a:t>
            </a:r>
            <a:r>
              <a:rPr lang="nl-NL" sz="1100" dirty="0"/>
              <a:t> </a:t>
            </a:r>
            <a:endParaRPr lang="en-NL" sz="1100" dirty="0"/>
          </a:p>
        </p:txBody>
      </p:sp>
    </p:spTree>
    <p:extLst>
      <p:ext uri="{BB962C8B-B14F-4D97-AF65-F5344CB8AC3E}">
        <p14:creationId xmlns:p14="http://schemas.microsoft.com/office/powerpoint/2010/main" val="9785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04" grpId="0" animBg="1"/>
      <p:bldP spid="106" grpId="0" animBg="1"/>
      <p:bldP spid="108" grpId="0" animBg="1"/>
      <p:bldP spid="109" grpId="0" animBg="1"/>
      <p:bldP spid="112" grpId="0" animBg="1"/>
      <p:bldP spid="113" grpId="0" animBg="1"/>
      <p:bldP spid="107" grpId="0" animBg="1"/>
      <p:bldP spid="140" grpId="0" animBg="1"/>
      <p:bldP spid="82" grpId="0" animBg="1"/>
      <p:bldP spid="84" grpId="0" animBg="1"/>
      <p:bldP spid="86" grpId="0" animBg="1"/>
      <p:bldP spid="88" grpId="0" animBg="1"/>
      <p:bldP spid="9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Decoupling</a:t>
            </a:r>
            <a:endParaRPr lang="en-NL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91491"/>
            <a:chOff x="343358" y="1039735"/>
            <a:chExt cx="1215471" cy="129149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 Topic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6360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677957" y="2038637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62729" y="2782051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A9BF217-DAD9-4296-A581-2E5D42B26973}"/>
              </a:ext>
            </a:extLst>
          </p:cNvPr>
          <p:cNvGrpSpPr/>
          <p:nvPr/>
        </p:nvGrpSpPr>
        <p:grpSpPr>
          <a:xfrm>
            <a:off x="6154716" y="4163604"/>
            <a:ext cx="604457" cy="681633"/>
            <a:chOff x="2558095" y="3775928"/>
            <a:chExt cx="805942" cy="90884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91F892F-D61E-4360-8FC5-840FB5727F0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DE7EF08-9973-4F33-8491-2AD97801B169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Freeform 3">
                <a:extLst>
                  <a:ext uri="{FF2B5EF4-FFF2-40B4-BE49-F238E27FC236}">
                    <a16:creationId xmlns:a16="http://schemas.microsoft.com/office/drawing/2014/main" id="{30B58D6E-1752-41EF-B11E-F98A12E49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5688961-E7E3-4AB5-8660-34C1F3FBD73F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2ADA4BA0-A01D-47EB-94D0-F60772345982}"/>
              </a:ext>
            </a:extLst>
          </p:cNvPr>
          <p:cNvSpPr/>
          <p:nvPr/>
        </p:nvSpPr>
        <p:spPr>
          <a:xfrm>
            <a:off x="4057121" y="4210089"/>
            <a:ext cx="921419" cy="37321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F75187-7D0E-45CB-A4FF-29E87FFE96D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90" name="Graphic 64">
              <a:extLst>
                <a:ext uri="{FF2B5EF4-FFF2-40B4-BE49-F238E27FC236}">
                  <a16:creationId xmlns:a16="http://schemas.microsoft.com/office/drawing/2014/main" id="{5F84F569-8618-4704-BCFF-36B9728D1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7D46192-A251-491E-81BD-C6D03A40DB08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090BFEFF-3831-45DC-9540-96A6404A9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097" y="127804"/>
            <a:ext cx="839014" cy="83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Speech Bubble: Rectangle with Corners Rounded 92">
            <a:extLst>
              <a:ext uri="{FF2B5EF4-FFF2-40B4-BE49-F238E27FC236}">
                <a16:creationId xmlns:a16="http://schemas.microsoft.com/office/drawing/2014/main" id="{AF0C9A76-6BD9-4A83-A8BE-5CE965BBFABB}"/>
              </a:ext>
            </a:extLst>
          </p:cNvPr>
          <p:cNvSpPr/>
          <p:nvPr/>
        </p:nvSpPr>
        <p:spPr>
          <a:xfrm>
            <a:off x="87633" y="794319"/>
            <a:ext cx="1917419" cy="2166181"/>
          </a:xfrm>
          <a:custGeom>
            <a:avLst/>
            <a:gdLst>
              <a:gd name="connsiteX0" fmla="*/ 0 w 1917419"/>
              <a:gd name="connsiteY0" fmla="*/ 319576 h 2166181"/>
              <a:gd name="connsiteX1" fmla="*/ 319576 w 1917419"/>
              <a:gd name="connsiteY1" fmla="*/ 0 h 2166181"/>
              <a:gd name="connsiteX2" fmla="*/ 735013 w 1917419"/>
              <a:gd name="connsiteY2" fmla="*/ 0 h 2166181"/>
              <a:gd name="connsiteX3" fmla="*/ 1118494 w 1917419"/>
              <a:gd name="connsiteY3" fmla="*/ 0 h 2166181"/>
              <a:gd name="connsiteX4" fmla="*/ 1118494 w 1917419"/>
              <a:gd name="connsiteY4" fmla="*/ 0 h 2166181"/>
              <a:gd name="connsiteX5" fmla="*/ 1597849 w 1917419"/>
              <a:gd name="connsiteY5" fmla="*/ 0 h 2166181"/>
              <a:gd name="connsiteX6" fmla="*/ 1597843 w 1917419"/>
              <a:gd name="connsiteY6" fmla="*/ 0 h 2166181"/>
              <a:gd name="connsiteX7" fmla="*/ 1917419 w 1917419"/>
              <a:gd name="connsiteY7" fmla="*/ 319576 h 2166181"/>
              <a:gd name="connsiteX8" fmla="*/ 1917419 w 1917419"/>
              <a:gd name="connsiteY8" fmla="*/ 361030 h 2166181"/>
              <a:gd name="connsiteX9" fmla="*/ 2112379 w 1917419"/>
              <a:gd name="connsiteY9" fmla="*/ 146478 h 2166181"/>
              <a:gd name="connsiteX10" fmla="*/ 2323586 w 1917419"/>
              <a:gd name="connsiteY10" fmla="*/ -85954 h 2166181"/>
              <a:gd name="connsiteX11" fmla="*/ 2116441 w 1917419"/>
              <a:gd name="connsiteY11" fmla="*/ 418196 h 2166181"/>
              <a:gd name="connsiteX12" fmla="*/ 1917419 w 1917419"/>
              <a:gd name="connsiteY12" fmla="*/ 902575 h 2166181"/>
              <a:gd name="connsiteX13" fmla="*/ 1917419 w 1917419"/>
              <a:gd name="connsiteY13" fmla="*/ 1374590 h 2166181"/>
              <a:gd name="connsiteX14" fmla="*/ 1917419 w 1917419"/>
              <a:gd name="connsiteY14" fmla="*/ 1846605 h 2166181"/>
              <a:gd name="connsiteX15" fmla="*/ 1597843 w 1917419"/>
              <a:gd name="connsiteY15" fmla="*/ 2166181 h 2166181"/>
              <a:gd name="connsiteX16" fmla="*/ 1597849 w 1917419"/>
              <a:gd name="connsiteY16" fmla="*/ 2166181 h 2166181"/>
              <a:gd name="connsiteX17" fmla="*/ 1118494 w 1917419"/>
              <a:gd name="connsiteY17" fmla="*/ 2166181 h 2166181"/>
              <a:gd name="connsiteX18" fmla="*/ 1118494 w 1917419"/>
              <a:gd name="connsiteY18" fmla="*/ 2166181 h 2166181"/>
              <a:gd name="connsiteX19" fmla="*/ 719035 w 1917419"/>
              <a:gd name="connsiteY19" fmla="*/ 2166181 h 2166181"/>
              <a:gd name="connsiteX20" fmla="*/ 319576 w 1917419"/>
              <a:gd name="connsiteY20" fmla="*/ 2166181 h 2166181"/>
              <a:gd name="connsiteX21" fmla="*/ 0 w 1917419"/>
              <a:gd name="connsiteY21" fmla="*/ 1846605 h 2166181"/>
              <a:gd name="connsiteX22" fmla="*/ 0 w 1917419"/>
              <a:gd name="connsiteY22" fmla="*/ 1365150 h 2166181"/>
              <a:gd name="connsiteX23" fmla="*/ 0 w 1917419"/>
              <a:gd name="connsiteY23" fmla="*/ 902575 h 2166181"/>
              <a:gd name="connsiteX24" fmla="*/ 0 w 1917419"/>
              <a:gd name="connsiteY24" fmla="*/ 361030 h 2166181"/>
              <a:gd name="connsiteX25" fmla="*/ 0 w 1917419"/>
              <a:gd name="connsiteY25" fmla="*/ 361030 h 2166181"/>
              <a:gd name="connsiteX26" fmla="*/ 0 w 1917419"/>
              <a:gd name="connsiteY26" fmla="*/ 319576 h 2166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17419" h="2166181" fill="none" extrusionOk="0">
                <a:moveTo>
                  <a:pt x="0" y="319576"/>
                </a:moveTo>
                <a:cubicBezTo>
                  <a:pt x="-15326" y="127030"/>
                  <a:pt x="149467" y="-27744"/>
                  <a:pt x="319576" y="0"/>
                </a:cubicBezTo>
                <a:cubicBezTo>
                  <a:pt x="406420" y="-48609"/>
                  <a:pt x="529855" y="18821"/>
                  <a:pt x="735013" y="0"/>
                </a:cubicBezTo>
                <a:cubicBezTo>
                  <a:pt x="940171" y="-18821"/>
                  <a:pt x="1007245" y="14221"/>
                  <a:pt x="1118494" y="0"/>
                </a:cubicBezTo>
                <a:lnTo>
                  <a:pt x="1118494" y="0"/>
                </a:lnTo>
                <a:cubicBezTo>
                  <a:pt x="1255442" y="-52212"/>
                  <a:pt x="1384875" y="53222"/>
                  <a:pt x="1597849" y="0"/>
                </a:cubicBezTo>
                <a:lnTo>
                  <a:pt x="1597843" y="0"/>
                </a:lnTo>
                <a:cubicBezTo>
                  <a:pt x="1751706" y="-34382"/>
                  <a:pt x="1942537" y="153352"/>
                  <a:pt x="1917419" y="319576"/>
                </a:cubicBezTo>
                <a:cubicBezTo>
                  <a:pt x="1919666" y="332761"/>
                  <a:pt x="1917335" y="345158"/>
                  <a:pt x="1917419" y="361030"/>
                </a:cubicBezTo>
                <a:cubicBezTo>
                  <a:pt x="2003996" y="264364"/>
                  <a:pt x="2043591" y="251384"/>
                  <a:pt x="2112379" y="146478"/>
                </a:cubicBezTo>
                <a:cubicBezTo>
                  <a:pt x="2181167" y="41572"/>
                  <a:pt x="2243777" y="41812"/>
                  <a:pt x="2323586" y="-85954"/>
                </a:cubicBezTo>
                <a:cubicBezTo>
                  <a:pt x="2299255" y="99468"/>
                  <a:pt x="2179978" y="216275"/>
                  <a:pt x="2116441" y="418196"/>
                </a:cubicBezTo>
                <a:cubicBezTo>
                  <a:pt x="2052903" y="620116"/>
                  <a:pt x="1962111" y="652066"/>
                  <a:pt x="1917419" y="902575"/>
                </a:cubicBezTo>
                <a:cubicBezTo>
                  <a:pt x="1921971" y="1007226"/>
                  <a:pt x="1910555" y="1151730"/>
                  <a:pt x="1917419" y="1374590"/>
                </a:cubicBezTo>
                <a:cubicBezTo>
                  <a:pt x="1924283" y="1597450"/>
                  <a:pt x="1904687" y="1746488"/>
                  <a:pt x="1917419" y="1846605"/>
                </a:cubicBezTo>
                <a:cubicBezTo>
                  <a:pt x="1898027" y="2034861"/>
                  <a:pt x="1764116" y="2121935"/>
                  <a:pt x="1597843" y="2166181"/>
                </a:cubicBezTo>
                <a:lnTo>
                  <a:pt x="1597849" y="2166181"/>
                </a:lnTo>
                <a:cubicBezTo>
                  <a:pt x="1454478" y="2184288"/>
                  <a:pt x="1281392" y="2122091"/>
                  <a:pt x="1118494" y="2166181"/>
                </a:cubicBezTo>
                <a:lnTo>
                  <a:pt x="1118494" y="2166181"/>
                </a:lnTo>
                <a:cubicBezTo>
                  <a:pt x="974874" y="2178433"/>
                  <a:pt x="827930" y="2123961"/>
                  <a:pt x="719035" y="2166181"/>
                </a:cubicBezTo>
                <a:cubicBezTo>
                  <a:pt x="610140" y="2208401"/>
                  <a:pt x="424950" y="2150330"/>
                  <a:pt x="319576" y="2166181"/>
                </a:cubicBezTo>
                <a:cubicBezTo>
                  <a:pt x="162868" y="2191539"/>
                  <a:pt x="18654" y="1996380"/>
                  <a:pt x="0" y="1846605"/>
                </a:cubicBezTo>
                <a:cubicBezTo>
                  <a:pt x="-10433" y="1653065"/>
                  <a:pt x="16664" y="1588377"/>
                  <a:pt x="0" y="1365150"/>
                </a:cubicBezTo>
                <a:cubicBezTo>
                  <a:pt x="-16664" y="1141923"/>
                  <a:pt x="54574" y="1046332"/>
                  <a:pt x="0" y="902575"/>
                </a:cubicBezTo>
                <a:cubicBezTo>
                  <a:pt x="-15195" y="700730"/>
                  <a:pt x="18372" y="528624"/>
                  <a:pt x="0" y="361030"/>
                </a:cubicBezTo>
                <a:lnTo>
                  <a:pt x="0" y="361030"/>
                </a:lnTo>
                <a:cubicBezTo>
                  <a:pt x="-1968" y="351570"/>
                  <a:pt x="3964" y="339100"/>
                  <a:pt x="0" y="319576"/>
                </a:cubicBezTo>
                <a:close/>
              </a:path>
              <a:path w="1917419" h="2166181" stroke="0" extrusionOk="0">
                <a:moveTo>
                  <a:pt x="0" y="319576"/>
                </a:moveTo>
                <a:cubicBezTo>
                  <a:pt x="9777" y="170995"/>
                  <a:pt x="175549" y="-20276"/>
                  <a:pt x="319576" y="0"/>
                </a:cubicBezTo>
                <a:cubicBezTo>
                  <a:pt x="402419" y="-19238"/>
                  <a:pt x="570398" y="5097"/>
                  <a:pt x="711046" y="0"/>
                </a:cubicBezTo>
                <a:cubicBezTo>
                  <a:pt x="851694" y="-5097"/>
                  <a:pt x="987496" y="22919"/>
                  <a:pt x="1118494" y="0"/>
                </a:cubicBezTo>
                <a:lnTo>
                  <a:pt x="1118494" y="0"/>
                </a:lnTo>
                <a:cubicBezTo>
                  <a:pt x="1250133" y="-39391"/>
                  <a:pt x="1485225" y="56825"/>
                  <a:pt x="1597849" y="0"/>
                </a:cubicBezTo>
                <a:lnTo>
                  <a:pt x="1597843" y="0"/>
                </a:lnTo>
                <a:cubicBezTo>
                  <a:pt x="1743676" y="19804"/>
                  <a:pt x="1914742" y="145707"/>
                  <a:pt x="1917419" y="319576"/>
                </a:cubicBezTo>
                <a:cubicBezTo>
                  <a:pt x="1919541" y="335609"/>
                  <a:pt x="1914960" y="348651"/>
                  <a:pt x="1917419" y="361030"/>
                </a:cubicBezTo>
                <a:cubicBezTo>
                  <a:pt x="1931683" y="293393"/>
                  <a:pt x="2088526" y="197545"/>
                  <a:pt x="2116441" y="142008"/>
                </a:cubicBezTo>
                <a:cubicBezTo>
                  <a:pt x="2144356" y="86471"/>
                  <a:pt x="2254557" y="4526"/>
                  <a:pt x="2323586" y="-85954"/>
                </a:cubicBezTo>
                <a:cubicBezTo>
                  <a:pt x="2287275" y="21997"/>
                  <a:pt x="2129746" y="256197"/>
                  <a:pt x="2128626" y="388540"/>
                </a:cubicBezTo>
                <a:cubicBezTo>
                  <a:pt x="2127506" y="520883"/>
                  <a:pt x="1960123" y="772548"/>
                  <a:pt x="1917419" y="902575"/>
                </a:cubicBezTo>
                <a:cubicBezTo>
                  <a:pt x="1933757" y="1009878"/>
                  <a:pt x="1909821" y="1141403"/>
                  <a:pt x="1917419" y="1346269"/>
                </a:cubicBezTo>
                <a:cubicBezTo>
                  <a:pt x="1925017" y="1551135"/>
                  <a:pt x="1905841" y="1707074"/>
                  <a:pt x="1917419" y="1846605"/>
                </a:cubicBezTo>
                <a:cubicBezTo>
                  <a:pt x="1922610" y="2031234"/>
                  <a:pt x="1741202" y="2153158"/>
                  <a:pt x="1597843" y="2166181"/>
                </a:cubicBezTo>
                <a:lnTo>
                  <a:pt x="1597849" y="2166181"/>
                </a:lnTo>
                <a:cubicBezTo>
                  <a:pt x="1420206" y="2197850"/>
                  <a:pt x="1357869" y="2125522"/>
                  <a:pt x="1118494" y="2166181"/>
                </a:cubicBezTo>
                <a:lnTo>
                  <a:pt x="1118494" y="2166181"/>
                </a:lnTo>
                <a:cubicBezTo>
                  <a:pt x="1037762" y="2167165"/>
                  <a:pt x="853872" y="2156309"/>
                  <a:pt x="727024" y="2166181"/>
                </a:cubicBezTo>
                <a:cubicBezTo>
                  <a:pt x="600176" y="2176053"/>
                  <a:pt x="492019" y="2166143"/>
                  <a:pt x="319576" y="2166181"/>
                </a:cubicBezTo>
                <a:cubicBezTo>
                  <a:pt x="180821" y="2155331"/>
                  <a:pt x="-2258" y="1971134"/>
                  <a:pt x="0" y="1846605"/>
                </a:cubicBezTo>
                <a:cubicBezTo>
                  <a:pt x="-35194" y="1728711"/>
                  <a:pt x="41898" y="1481229"/>
                  <a:pt x="0" y="1374590"/>
                </a:cubicBezTo>
                <a:cubicBezTo>
                  <a:pt x="-41898" y="1267951"/>
                  <a:pt x="7953" y="1088115"/>
                  <a:pt x="0" y="902575"/>
                </a:cubicBezTo>
                <a:cubicBezTo>
                  <a:pt x="-60171" y="742243"/>
                  <a:pt x="16969" y="510218"/>
                  <a:pt x="0" y="361030"/>
                </a:cubicBezTo>
                <a:lnTo>
                  <a:pt x="0" y="361030"/>
                </a:lnTo>
                <a:cubicBezTo>
                  <a:pt x="-1489" y="344231"/>
                  <a:pt x="1760" y="329049"/>
                  <a:pt x="0" y="319576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1183"/>
                      <a:gd name="adj2" fmla="val -53968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Encapsulation</a:t>
            </a:r>
            <a:r>
              <a:rPr lang="nl-NL" sz="1100" dirty="0"/>
              <a:t> (of </a:t>
            </a:r>
            <a:r>
              <a:rPr lang="nl-NL" sz="1100" dirty="0" err="1"/>
              <a:t>implementation</a:t>
            </a:r>
            <a:r>
              <a:rPr lang="nl-NL" sz="11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Run time availability </a:t>
            </a:r>
            <a:r>
              <a:rPr lang="nl-NL" sz="1100" dirty="0" err="1"/>
              <a:t>independence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Independent release / </a:t>
            </a:r>
            <a:r>
              <a:rPr lang="nl-NL" sz="1100" dirty="0" err="1"/>
              <a:t>reconfigure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Independence of </a:t>
            </a:r>
            <a:r>
              <a:rPr lang="nl-NL" sz="1100" dirty="0" err="1"/>
              <a:t>scaling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Volume Load </a:t>
            </a:r>
            <a:r>
              <a:rPr lang="nl-NL" sz="1100" dirty="0" err="1"/>
              <a:t>Throttling</a:t>
            </a:r>
            <a:r>
              <a:rPr lang="nl-NL" sz="1100" dirty="0"/>
              <a:t>/</a:t>
            </a:r>
            <a:r>
              <a:rPr lang="nl-NL" sz="1100" dirty="0" err="1"/>
              <a:t>Absorption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</a:t>
            </a:r>
            <a:r>
              <a:rPr lang="nl-NL" sz="1100" dirty="0" err="1"/>
              <a:t>Boundary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Failure </a:t>
            </a:r>
            <a:r>
              <a:rPr lang="nl-NL" sz="1100" dirty="0" err="1"/>
              <a:t>isolation</a:t>
            </a:r>
            <a:endParaRPr lang="en-NL" sz="1100" dirty="0"/>
          </a:p>
        </p:txBody>
      </p:sp>
      <p:pic>
        <p:nvPicPr>
          <p:cNvPr id="94" name="Picture 2">
            <a:extLst>
              <a:ext uri="{FF2B5EF4-FFF2-40B4-BE49-F238E27FC236}">
                <a16:creationId xmlns:a16="http://schemas.microsoft.com/office/drawing/2014/main" id="{68E89C7F-4471-4C77-9ABC-C826D690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73" y="748612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305EF950-F6EF-4074-8DF0-FBE73CBC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352" y="1829319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15FB61B4-FAE8-4AE1-A7FA-5D9BF7599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86" y="181780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9" name="Picture 2">
            <a:extLst>
              <a:ext uri="{FF2B5EF4-FFF2-40B4-BE49-F238E27FC236}">
                <a16:creationId xmlns:a16="http://schemas.microsoft.com/office/drawing/2014/main" id="{F680FBAC-8314-4BCD-B692-29251BD8A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78" y="195400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1" name="Picture 2">
            <a:extLst>
              <a:ext uri="{FF2B5EF4-FFF2-40B4-BE49-F238E27FC236}">
                <a16:creationId xmlns:a16="http://schemas.microsoft.com/office/drawing/2014/main" id="{89636DB4-F302-41EB-9C0B-3514C30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520" y="679993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2" name="Picture 2">
            <a:extLst>
              <a:ext uri="{FF2B5EF4-FFF2-40B4-BE49-F238E27FC236}">
                <a16:creationId xmlns:a16="http://schemas.microsoft.com/office/drawing/2014/main" id="{97ACACED-0A71-4DF6-81F3-28DC19374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23" y="233237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70420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Platform </a:t>
            </a:r>
            <a:r>
              <a:rPr lang="nl-NL" dirty="0" err="1"/>
              <a:t>Preparation</a:t>
            </a:r>
            <a:r>
              <a:rPr lang="nl-NL" dirty="0"/>
              <a:t> – </a:t>
            </a:r>
            <a:r>
              <a:rPr lang="nl-NL" dirty="0" err="1"/>
              <a:t>Infrastructure</a:t>
            </a:r>
            <a:r>
              <a:rPr lang="nl-NL" dirty="0"/>
              <a:t> as Code</a:t>
            </a:r>
            <a:br>
              <a:rPr lang="nl-NL" dirty="0"/>
            </a:br>
            <a:r>
              <a:rPr lang="nl-NL" dirty="0" err="1"/>
              <a:t>using</a:t>
            </a:r>
            <a:r>
              <a:rPr lang="nl-NL" dirty="0"/>
              <a:t> Resource Manager &amp; </a:t>
            </a:r>
            <a:r>
              <a:rPr lang="nl-NL" dirty="0" err="1"/>
              <a:t>Terraform</a:t>
            </a:r>
            <a:r>
              <a:rPr lang="nl-NL" dirty="0"/>
              <a:t> plan 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2635068" y="1046120"/>
            <a:ext cx="788159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Object Storage Bucket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1947820" y="3478556"/>
            <a:ext cx="1043428" cy="597162"/>
          </a:xfrm>
          <a:prstGeom prst="wedgeRoundRectCallout">
            <a:avLst>
              <a:gd name="adj1" fmla="val 99249"/>
              <a:gd name="adj2" fmla="val -74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Secure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Keys for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F013826A-E643-458C-9744-E08F5C963550}"/>
              </a:ext>
            </a:extLst>
          </p:cNvPr>
          <p:cNvSpPr/>
          <p:nvPr/>
        </p:nvSpPr>
        <p:spPr>
          <a:xfrm>
            <a:off x="5932842" y="3294785"/>
            <a:ext cx="1043428" cy="597162"/>
          </a:xfrm>
          <a:prstGeom prst="wedgeRoundRectCallout">
            <a:avLst>
              <a:gd name="adj1" fmla="val -52307"/>
              <a:gd name="adj2" fmla="val 1114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Compartment</a:t>
            </a:r>
            <a:r>
              <a:rPr lang="nl-NL" sz="900" dirty="0">
                <a:solidFill>
                  <a:schemeClr val="dk1"/>
                </a:solidFill>
              </a:rPr>
              <a:t> for Application resources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AD76A21-2D02-4286-8AA2-A376183AA4BB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0F94F6FB-A181-4444-A2C3-1A8C0F66E90E}"/>
              </a:ext>
            </a:extLst>
          </p:cNvPr>
          <p:cNvSpPr/>
          <p:nvPr/>
        </p:nvSpPr>
        <p:spPr>
          <a:xfrm>
            <a:off x="8015869" y="2660083"/>
            <a:ext cx="1043428" cy="597162"/>
          </a:xfrm>
          <a:prstGeom prst="wedgeRoundRectCallout">
            <a:avLst>
              <a:gd name="adj1" fmla="val -25501"/>
              <a:gd name="adj2" fmla="val 18531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Configuration</a:t>
            </a:r>
            <a:r>
              <a:rPr lang="nl-NL" sz="900" dirty="0">
                <a:solidFill>
                  <a:schemeClr val="dk1"/>
                </a:solidFill>
              </a:rPr>
              <a:t> of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E181EAE-1162-4BC7-89AF-72A850EFE493}"/>
              </a:ext>
            </a:extLst>
          </p:cNvPr>
          <p:cNvGrpSpPr/>
          <p:nvPr/>
        </p:nvGrpSpPr>
        <p:grpSpPr>
          <a:xfrm>
            <a:off x="5713637" y="2086631"/>
            <a:ext cx="911906" cy="951487"/>
            <a:chOff x="9986753" y="1468849"/>
            <a:chExt cx="911906" cy="951487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729ACD-84E3-4872-8CD9-F5824A667189}"/>
                </a:ext>
              </a:extLst>
            </p:cNvPr>
            <p:cNvGrpSpPr/>
            <p:nvPr/>
          </p:nvGrpSpPr>
          <p:grpSpPr>
            <a:xfrm>
              <a:off x="10131618" y="1468849"/>
              <a:ext cx="582945" cy="635162"/>
              <a:chOff x="10131618" y="1758788"/>
              <a:chExt cx="582945" cy="635162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47B4FE-2389-446D-B1A3-00A4D44D115C}"/>
                  </a:ext>
                </a:extLst>
              </p:cNvPr>
              <p:cNvSpPr/>
              <p:nvPr/>
            </p:nvSpPr>
            <p:spPr>
              <a:xfrm>
                <a:off x="10131618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517C4A0-9D0B-4D28-A2A4-F1E2EF2CB001}"/>
                  </a:ext>
                </a:extLst>
              </p:cNvPr>
              <p:cNvGrpSpPr/>
              <p:nvPr/>
            </p:nvGrpSpPr>
            <p:grpSpPr>
              <a:xfrm>
                <a:off x="10214652" y="1854090"/>
                <a:ext cx="421184" cy="421184"/>
                <a:chOff x="6894513" y="4081463"/>
                <a:chExt cx="509587" cy="509587"/>
              </a:xfrm>
            </p:grpSpPr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D74D9461-B558-433C-AC4C-8C131EAF20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38988" y="4381500"/>
                  <a:ext cx="109537" cy="80963"/>
                </a:xfrm>
                <a:custGeom>
                  <a:avLst/>
                  <a:gdLst>
                    <a:gd name="T0" fmla="*/ 18 w 303"/>
                    <a:gd name="T1" fmla="*/ 0 h 227"/>
                    <a:gd name="T2" fmla="*/ 0 w 303"/>
                    <a:gd name="T3" fmla="*/ 27 h 227"/>
                    <a:gd name="T4" fmla="*/ 76 w 303"/>
                    <a:gd name="T5" fmla="*/ 218 h 227"/>
                    <a:gd name="T6" fmla="*/ 81 w 303"/>
                    <a:gd name="T7" fmla="*/ 218 h 227"/>
                    <a:gd name="T8" fmla="*/ 115 w 303"/>
                    <a:gd name="T9" fmla="*/ 226 h 227"/>
                    <a:gd name="T10" fmla="*/ 302 w 303"/>
                    <a:gd name="T11" fmla="*/ 48 h 227"/>
                    <a:gd name="T12" fmla="*/ 296 w 303"/>
                    <a:gd name="T13" fmla="*/ 32 h 227"/>
                    <a:gd name="T14" fmla="*/ 18 w 303"/>
                    <a:gd name="T15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3" h="227">
                      <a:moveTo>
                        <a:pt x="18" y="0"/>
                      </a:moveTo>
                      <a:cubicBezTo>
                        <a:pt x="13" y="11"/>
                        <a:pt x="8" y="19"/>
                        <a:pt x="0" y="27"/>
                      </a:cubicBezTo>
                      <a:lnTo>
                        <a:pt x="76" y="218"/>
                      </a:lnTo>
                      <a:cubicBezTo>
                        <a:pt x="79" y="218"/>
                        <a:pt x="79" y="218"/>
                        <a:pt x="81" y="218"/>
                      </a:cubicBezTo>
                      <a:cubicBezTo>
                        <a:pt x="94" y="218"/>
                        <a:pt x="105" y="221"/>
                        <a:pt x="115" y="226"/>
                      </a:cubicBezTo>
                      <a:lnTo>
                        <a:pt x="302" y="48"/>
                      </a:lnTo>
                      <a:cubicBezTo>
                        <a:pt x="299" y="42"/>
                        <a:pt x="296" y="37"/>
                        <a:pt x="296" y="32"/>
                      </a:cubicBezTo>
                      <a:lnTo>
                        <a:pt x="18" y="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32">
                  <a:extLst>
                    <a:ext uri="{FF2B5EF4-FFF2-40B4-BE49-F238E27FC236}">
                      <a16:creationId xmlns:a16="http://schemas.microsoft.com/office/drawing/2014/main" id="{436A4D77-C4ED-4811-8BF4-06F034800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53263" y="4381500"/>
                  <a:ext cx="96837" cy="80963"/>
                </a:xfrm>
                <a:custGeom>
                  <a:avLst/>
                  <a:gdLst>
                    <a:gd name="T0" fmla="*/ 194 w 271"/>
                    <a:gd name="T1" fmla="*/ 39 h 227"/>
                    <a:gd name="T2" fmla="*/ 131 w 271"/>
                    <a:gd name="T3" fmla="*/ 0 h 227"/>
                    <a:gd name="T4" fmla="*/ 2 w 271"/>
                    <a:gd name="T5" fmla="*/ 21 h 227"/>
                    <a:gd name="T6" fmla="*/ 0 w 271"/>
                    <a:gd name="T7" fmla="*/ 32 h 227"/>
                    <a:gd name="T8" fmla="*/ 270 w 271"/>
                    <a:gd name="T9" fmla="*/ 226 h 227"/>
                    <a:gd name="T10" fmla="*/ 196 w 271"/>
                    <a:gd name="T11" fmla="*/ 39 h 227"/>
                    <a:gd name="T12" fmla="*/ 194 w 271"/>
                    <a:gd name="T13" fmla="*/ 39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1" h="227">
                      <a:moveTo>
                        <a:pt x="194" y="39"/>
                      </a:moveTo>
                      <a:cubicBezTo>
                        <a:pt x="167" y="39"/>
                        <a:pt x="144" y="24"/>
                        <a:pt x="131" y="0"/>
                      </a:cubicBezTo>
                      <a:lnTo>
                        <a:pt x="2" y="21"/>
                      </a:lnTo>
                      <a:cubicBezTo>
                        <a:pt x="2" y="24"/>
                        <a:pt x="0" y="29"/>
                        <a:pt x="0" y="32"/>
                      </a:cubicBezTo>
                      <a:lnTo>
                        <a:pt x="270" y="226"/>
                      </a:lnTo>
                      <a:lnTo>
                        <a:pt x="196" y="39"/>
                      </a:lnTo>
                      <a:lnTo>
                        <a:pt x="194" y="3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33">
                  <a:extLst>
                    <a:ext uri="{FF2B5EF4-FFF2-40B4-BE49-F238E27FC236}">
                      <a16:creationId xmlns:a16="http://schemas.microsoft.com/office/drawing/2014/main" id="{66C85DCC-4AB7-4C38-8B23-C718B3EDF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42150" y="4267200"/>
                  <a:ext cx="63500" cy="107950"/>
                </a:xfrm>
                <a:custGeom>
                  <a:avLst/>
                  <a:gdLst>
                    <a:gd name="T0" fmla="*/ 176 w 177"/>
                    <a:gd name="T1" fmla="*/ 235 h 299"/>
                    <a:gd name="T2" fmla="*/ 68 w 177"/>
                    <a:gd name="T3" fmla="*/ 0 h 299"/>
                    <a:gd name="T4" fmla="*/ 66 w 177"/>
                    <a:gd name="T5" fmla="*/ 0 h 299"/>
                    <a:gd name="T6" fmla="*/ 0 w 177"/>
                    <a:gd name="T7" fmla="*/ 269 h 299"/>
                    <a:gd name="T8" fmla="*/ 26 w 177"/>
                    <a:gd name="T9" fmla="*/ 298 h 299"/>
                    <a:gd name="T10" fmla="*/ 155 w 177"/>
                    <a:gd name="T11" fmla="*/ 277 h 299"/>
                    <a:gd name="T12" fmla="*/ 176 w 177"/>
                    <a:gd name="T13" fmla="*/ 235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7" h="299">
                      <a:moveTo>
                        <a:pt x="176" y="235"/>
                      </a:moveTo>
                      <a:lnTo>
                        <a:pt x="68" y="0"/>
                      </a:lnTo>
                      <a:lnTo>
                        <a:pt x="66" y="0"/>
                      </a:lnTo>
                      <a:lnTo>
                        <a:pt x="0" y="269"/>
                      </a:lnTo>
                      <a:cubicBezTo>
                        <a:pt x="11" y="277"/>
                        <a:pt x="18" y="285"/>
                        <a:pt x="26" y="298"/>
                      </a:cubicBezTo>
                      <a:lnTo>
                        <a:pt x="155" y="277"/>
                      </a:lnTo>
                      <a:cubicBezTo>
                        <a:pt x="157" y="261"/>
                        <a:pt x="165" y="246"/>
                        <a:pt x="176" y="23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34">
                  <a:extLst>
                    <a:ext uri="{FF2B5EF4-FFF2-40B4-BE49-F238E27FC236}">
                      <a16:creationId xmlns:a16="http://schemas.microsoft.com/office/drawing/2014/main" id="{00678B1D-1FFC-4C96-A808-B65047FFA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0250" y="4251325"/>
                  <a:ext cx="144463" cy="96838"/>
                </a:xfrm>
                <a:custGeom>
                  <a:avLst/>
                  <a:gdLst>
                    <a:gd name="T0" fmla="*/ 118 w 402"/>
                    <a:gd name="T1" fmla="*/ 261 h 270"/>
                    <a:gd name="T2" fmla="*/ 149 w 402"/>
                    <a:gd name="T3" fmla="*/ 269 h 270"/>
                    <a:gd name="T4" fmla="*/ 401 w 402"/>
                    <a:gd name="T5" fmla="*/ 18 h 270"/>
                    <a:gd name="T6" fmla="*/ 395 w 402"/>
                    <a:gd name="T7" fmla="*/ 8 h 270"/>
                    <a:gd name="T8" fmla="*/ 18 w 402"/>
                    <a:gd name="T9" fmla="*/ 0 h 270"/>
                    <a:gd name="T10" fmla="*/ 0 w 402"/>
                    <a:gd name="T11" fmla="*/ 29 h 270"/>
                    <a:gd name="T12" fmla="*/ 107 w 402"/>
                    <a:gd name="T13" fmla="*/ 263 h 270"/>
                    <a:gd name="T14" fmla="*/ 118 w 402"/>
                    <a:gd name="T15" fmla="*/ 261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2" h="270">
                      <a:moveTo>
                        <a:pt x="118" y="261"/>
                      </a:moveTo>
                      <a:cubicBezTo>
                        <a:pt x="128" y="261"/>
                        <a:pt x="141" y="263"/>
                        <a:pt x="149" y="269"/>
                      </a:cubicBezTo>
                      <a:lnTo>
                        <a:pt x="401" y="18"/>
                      </a:lnTo>
                      <a:cubicBezTo>
                        <a:pt x="398" y="15"/>
                        <a:pt x="398" y="10"/>
                        <a:pt x="395" y="8"/>
                      </a:cubicBezTo>
                      <a:lnTo>
                        <a:pt x="18" y="0"/>
                      </a:lnTo>
                      <a:cubicBezTo>
                        <a:pt x="15" y="10"/>
                        <a:pt x="7" y="21"/>
                        <a:pt x="0" y="29"/>
                      </a:cubicBezTo>
                      <a:lnTo>
                        <a:pt x="107" y="263"/>
                      </a:lnTo>
                      <a:cubicBezTo>
                        <a:pt x="112" y="261"/>
                        <a:pt x="115" y="261"/>
                        <a:pt x="118" y="261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35">
                  <a:extLst>
                    <a:ext uri="{FF2B5EF4-FFF2-40B4-BE49-F238E27FC236}">
                      <a16:creationId xmlns:a16="http://schemas.microsoft.com/office/drawing/2014/main" id="{D2C57A72-6644-4227-8890-04A987628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5338" y="4268788"/>
                  <a:ext cx="112712" cy="107950"/>
                </a:xfrm>
                <a:custGeom>
                  <a:avLst/>
                  <a:gdLst>
                    <a:gd name="T0" fmla="*/ 252 w 311"/>
                    <a:gd name="T1" fmla="*/ 0 h 299"/>
                    <a:gd name="T2" fmla="*/ 0 w 311"/>
                    <a:gd name="T3" fmla="*/ 251 h 299"/>
                    <a:gd name="T4" fmla="*/ 6 w 311"/>
                    <a:gd name="T5" fmla="*/ 269 h 299"/>
                    <a:gd name="T6" fmla="*/ 278 w 311"/>
                    <a:gd name="T7" fmla="*/ 298 h 299"/>
                    <a:gd name="T8" fmla="*/ 310 w 311"/>
                    <a:gd name="T9" fmla="*/ 264 h 299"/>
                    <a:gd name="T10" fmla="*/ 270 w 311"/>
                    <a:gd name="T11" fmla="*/ 8 h 299"/>
                    <a:gd name="T12" fmla="*/ 252 w 311"/>
                    <a:gd name="T13" fmla="*/ 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" h="299">
                      <a:moveTo>
                        <a:pt x="252" y="0"/>
                      </a:moveTo>
                      <a:lnTo>
                        <a:pt x="0" y="251"/>
                      </a:lnTo>
                      <a:cubicBezTo>
                        <a:pt x="3" y="256"/>
                        <a:pt x="6" y="262"/>
                        <a:pt x="6" y="269"/>
                      </a:cubicBezTo>
                      <a:lnTo>
                        <a:pt x="278" y="298"/>
                      </a:lnTo>
                      <a:cubicBezTo>
                        <a:pt x="286" y="283"/>
                        <a:pt x="297" y="272"/>
                        <a:pt x="310" y="264"/>
                      </a:cubicBezTo>
                      <a:lnTo>
                        <a:pt x="270" y="8"/>
                      </a:lnTo>
                      <a:cubicBezTo>
                        <a:pt x="265" y="6"/>
                        <a:pt x="257" y="3"/>
                        <a:pt x="252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36">
                  <a:extLst>
                    <a:ext uri="{FF2B5EF4-FFF2-40B4-BE49-F238E27FC236}">
                      <a16:creationId xmlns:a16="http://schemas.microsoft.com/office/drawing/2014/main" id="{9626371A-4481-4BF9-B528-C08010E21E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94513" y="4081463"/>
                  <a:ext cx="509587" cy="509587"/>
                </a:xfrm>
                <a:custGeom>
                  <a:avLst/>
                  <a:gdLst>
                    <a:gd name="T0" fmla="*/ 708 w 1417"/>
                    <a:gd name="T1" fmla="*/ 0 h 1415"/>
                    <a:gd name="T2" fmla="*/ 0 w 1417"/>
                    <a:gd name="T3" fmla="*/ 707 h 1415"/>
                    <a:gd name="T4" fmla="*/ 708 w 1417"/>
                    <a:gd name="T5" fmla="*/ 1414 h 1415"/>
                    <a:gd name="T6" fmla="*/ 1416 w 1417"/>
                    <a:gd name="T7" fmla="*/ 707 h 1415"/>
                    <a:gd name="T8" fmla="*/ 708 w 1417"/>
                    <a:gd name="T9" fmla="*/ 0 h 1415"/>
                    <a:gd name="T10" fmla="*/ 1041 w 1417"/>
                    <a:gd name="T11" fmla="*/ 919 h 1415"/>
                    <a:gd name="T12" fmla="*/ 1007 w 1417"/>
                    <a:gd name="T13" fmla="*/ 911 h 1415"/>
                    <a:gd name="T14" fmla="*/ 821 w 1417"/>
                    <a:gd name="T15" fmla="*/ 1089 h 1415"/>
                    <a:gd name="T16" fmla="*/ 828 w 1417"/>
                    <a:gd name="T17" fmla="*/ 1121 h 1415"/>
                    <a:gd name="T18" fmla="*/ 758 w 1417"/>
                    <a:gd name="T19" fmla="*/ 1192 h 1415"/>
                    <a:gd name="T20" fmla="*/ 687 w 1417"/>
                    <a:gd name="T21" fmla="*/ 1121 h 1415"/>
                    <a:gd name="T22" fmla="*/ 690 w 1417"/>
                    <a:gd name="T23" fmla="*/ 1100 h 1415"/>
                    <a:gd name="T24" fmla="*/ 412 w 1417"/>
                    <a:gd name="T25" fmla="*/ 903 h 1415"/>
                    <a:gd name="T26" fmla="*/ 370 w 1417"/>
                    <a:gd name="T27" fmla="*/ 916 h 1415"/>
                    <a:gd name="T28" fmla="*/ 299 w 1417"/>
                    <a:gd name="T29" fmla="*/ 846 h 1415"/>
                    <a:gd name="T30" fmla="*/ 364 w 1417"/>
                    <a:gd name="T31" fmla="*/ 775 h 1415"/>
                    <a:gd name="T32" fmla="*/ 430 w 1417"/>
                    <a:gd name="T33" fmla="*/ 506 h 1415"/>
                    <a:gd name="T34" fmla="*/ 396 w 1417"/>
                    <a:gd name="T35" fmla="*/ 445 h 1415"/>
                    <a:gd name="T36" fmla="*/ 467 w 1417"/>
                    <a:gd name="T37" fmla="*/ 375 h 1415"/>
                    <a:gd name="T38" fmla="*/ 535 w 1417"/>
                    <a:gd name="T39" fmla="*/ 424 h 1415"/>
                    <a:gd name="T40" fmla="*/ 912 w 1417"/>
                    <a:gd name="T41" fmla="*/ 432 h 1415"/>
                    <a:gd name="T42" fmla="*/ 978 w 1417"/>
                    <a:gd name="T43" fmla="*/ 385 h 1415"/>
                    <a:gd name="T44" fmla="*/ 1049 w 1417"/>
                    <a:gd name="T45" fmla="*/ 456 h 1415"/>
                    <a:gd name="T46" fmla="*/ 1009 w 1417"/>
                    <a:gd name="T47" fmla="*/ 519 h 1415"/>
                    <a:gd name="T48" fmla="*/ 1049 w 1417"/>
                    <a:gd name="T49" fmla="*/ 775 h 1415"/>
                    <a:gd name="T50" fmla="*/ 1109 w 1417"/>
                    <a:gd name="T51" fmla="*/ 846 h 1415"/>
                    <a:gd name="T52" fmla="*/ 1041 w 1417"/>
                    <a:gd name="T53" fmla="*/ 919 h 1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17" h="1415">
                      <a:moveTo>
                        <a:pt x="708" y="0"/>
                      </a:moveTo>
                      <a:cubicBezTo>
                        <a:pt x="317" y="0"/>
                        <a:pt x="0" y="317"/>
                        <a:pt x="0" y="707"/>
                      </a:cubicBezTo>
                      <a:cubicBezTo>
                        <a:pt x="0" y="1098"/>
                        <a:pt x="317" y="1414"/>
                        <a:pt x="708" y="1414"/>
                      </a:cubicBezTo>
                      <a:cubicBezTo>
                        <a:pt x="1099" y="1414"/>
                        <a:pt x="1416" y="1097"/>
                        <a:pt x="1416" y="707"/>
                      </a:cubicBezTo>
                      <a:cubicBezTo>
                        <a:pt x="1413" y="314"/>
                        <a:pt x="1099" y="0"/>
                        <a:pt x="708" y="0"/>
                      </a:cubicBezTo>
                      <a:close/>
                      <a:moveTo>
                        <a:pt x="1041" y="919"/>
                      </a:moveTo>
                      <a:cubicBezTo>
                        <a:pt x="1028" y="919"/>
                        <a:pt x="1017" y="916"/>
                        <a:pt x="1007" y="911"/>
                      </a:cubicBezTo>
                      <a:lnTo>
                        <a:pt x="821" y="1089"/>
                      </a:lnTo>
                      <a:cubicBezTo>
                        <a:pt x="826" y="1100"/>
                        <a:pt x="828" y="1110"/>
                        <a:pt x="828" y="1121"/>
                      </a:cubicBezTo>
                      <a:cubicBezTo>
                        <a:pt x="828" y="1160"/>
                        <a:pt x="798" y="1192"/>
                        <a:pt x="758" y="1192"/>
                      </a:cubicBezTo>
                      <a:cubicBezTo>
                        <a:pt x="719" y="1192"/>
                        <a:pt x="687" y="1160"/>
                        <a:pt x="687" y="1121"/>
                      </a:cubicBezTo>
                      <a:cubicBezTo>
                        <a:pt x="687" y="1113"/>
                        <a:pt x="690" y="1108"/>
                        <a:pt x="690" y="1100"/>
                      </a:cubicBezTo>
                      <a:lnTo>
                        <a:pt x="412" y="903"/>
                      </a:lnTo>
                      <a:cubicBezTo>
                        <a:pt x="399" y="911"/>
                        <a:pt x="385" y="916"/>
                        <a:pt x="370" y="916"/>
                      </a:cubicBezTo>
                      <a:cubicBezTo>
                        <a:pt x="330" y="916"/>
                        <a:pt x="299" y="885"/>
                        <a:pt x="299" y="846"/>
                      </a:cubicBezTo>
                      <a:cubicBezTo>
                        <a:pt x="299" y="809"/>
                        <a:pt x="328" y="777"/>
                        <a:pt x="364" y="775"/>
                      </a:cubicBezTo>
                      <a:lnTo>
                        <a:pt x="430" y="506"/>
                      </a:lnTo>
                      <a:cubicBezTo>
                        <a:pt x="409" y="493"/>
                        <a:pt x="396" y="472"/>
                        <a:pt x="396" y="445"/>
                      </a:cubicBezTo>
                      <a:cubicBezTo>
                        <a:pt x="396" y="406"/>
                        <a:pt x="427" y="375"/>
                        <a:pt x="467" y="375"/>
                      </a:cubicBezTo>
                      <a:cubicBezTo>
                        <a:pt x="498" y="375"/>
                        <a:pt x="524" y="396"/>
                        <a:pt x="535" y="424"/>
                      </a:cubicBezTo>
                      <a:lnTo>
                        <a:pt x="912" y="432"/>
                      </a:lnTo>
                      <a:cubicBezTo>
                        <a:pt x="923" y="404"/>
                        <a:pt x="949" y="385"/>
                        <a:pt x="978" y="385"/>
                      </a:cubicBezTo>
                      <a:cubicBezTo>
                        <a:pt x="1017" y="385"/>
                        <a:pt x="1049" y="417"/>
                        <a:pt x="1049" y="456"/>
                      </a:cubicBezTo>
                      <a:cubicBezTo>
                        <a:pt x="1049" y="485"/>
                        <a:pt x="1033" y="508"/>
                        <a:pt x="1009" y="519"/>
                      </a:cubicBezTo>
                      <a:lnTo>
                        <a:pt x="1049" y="775"/>
                      </a:lnTo>
                      <a:cubicBezTo>
                        <a:pt x="1083" y="780"/>
                        <a:pt x="1109" y="809"/>
                        <a:pt x="1109" y="846"/>
                      </a:cubicBezTo>
                      <a:cubicBezTo>
                        <a:pt x="1112" y="885"/>
                        <a:pt x="1080" y="919"/>
                        <a:pt x="1041" y="919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90224E0-0363-4C57-8AF3-FDD38B8E0F3A}"/>
                </a:ext>
              </a:extLst>
            </p:cNvPr>
            <p:cNvSpPr/>
            <p:nvPr/>
          </p:nvSpPr>
          <p:spPr>
            <a:xfrm>
              <a:off x="9986753" y="2081782"/>
              <a:ext cx="9119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Virtual Cloud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688887A-911C-4E3E-861F-4BA5FCBF58CF}"/>
              </a:ext>
            </a:extLst>
          </p:cNvPr>
          <p:cNvGrpSpPr/>
          <p:nvPr/>
        </p:nvGrpSpPr>
        <p:grpSpPr>
          <a:xfrm>
            <a:off x="4975803" y="1419394"/>
            <a:ext cx="805942" cy="973131"/>
            <a:chOff x="1526467" y="2625219"/>
            <a:chExt cx="805942" cy="97313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288C41A-F9B8-48AE-A237-74DC104C2C6A}"/>
                </a:ext>
              </a:extLst>
            </p:cNvPr>
            <p:cNvGrpSpPr/>
            <p:nvPr/>
          </p:nvGrpSpPr>
          <p:grpSpPr>
            <a:xfrm>
              <a:off x="1604613" y="2625219"/>
              <a:ext cx="667030" cy="635162"/>
              <a:chOff x="1604613" y="2882206"/>
              <a:chExt cx="667030" cy="635162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7561AF9-1C61-4D3E-BC45-326CBE6A5328}"/>
                  </a:ext>
                </a:extLst>
              </p:cNvPr>
              <p:cNvSpPr/>
              <p:nvPr/>
            </p:nvSpPr>
            <p:spPr>
              <a:xfrm>
                <a:off x="1604613" y="2882206"/>
                <a:ext cx="667030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FF97244-95F5-436B-8A69-D9660EC0E45B}"/>
                  </a:ext>
                </a:extLst>
              </p:cNvPr>
              <p:cNvGrpSpPr/>
              <p:nvPr/>
            </p:nvGrpSpPr>
            <p:grpSpPr>
              <a:xfrm>
                <a:off x="1656520" y="2969367"/>
                <a:ext cx="566826" cy="444800"/>
                <a:chOff x="4667251" y="5094288"/>
                <a:chExt cx="685799" cy="538161"/>
              </a:xfrm>
            </p:grpSpPr>
            <p:sp>
              <p:nvSpPr>
                <p:cNvPr id="151" name="Freeform 53">
                  <a:extLst>
                    <a:ext uri="{FF2B5EF4-FFF2-40B4-BE49-F238E27FC236}">
                      <a16:creationId xmlns:a16="http://schemas.microsoft.com/office/drawing/2014/main" id="{EE7878A0-9193-42BF-9325-AF4833A02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7450" y="5094288"/>
                  <a:ext cx="355600" cy="201612"/>
                </a:xfrm>
                <a:custGeom>
                  <a:avLst/>
                  <a:gdLst>
                    <a:gd name="T0" fmla="*/ 809 w 988"/>
                    <a:gd name="T1" fmla="*/ 199 h 559"/>
                    <a:gd name="T2" fmla="*/ 793 w 988"/>
                    <a:gd name="T3" fmla="*/ 199 h 559"/>
                    <a:gd name="T4" fmla="*/ 623 w 988"/>
                    <a:gd name="T5" fmla="*/ 76 h 559"/>
                    <a:gd name="T6" fmla="*/ 565 w 988"/>
                    <a:gd name="T7" fmla="*/ 86 h 559"/>
                    <a:gd name="T8" fmla="*/ 400 w 988"/>
                    <a:gd name="T9" fmla="*/ 0 h 559"/>
                    <a:gd name="T10" fmla="*/ 206 w 988"/>
                    <a:gd name="T11" fmla="*/ 154 h 559"/>
                    <a:gd name="T12" fmla="*/ 201 w 988"/>
                    <a:gd name="T13" fmla="*/ 154 h 559"/>
                    <a:gd name="T14" fmla="*/ 0 w 988"/>
                    <a:gd name="T15" fmla="*/ 356 h 559"/>
                    <a:gd name="T16" fmla="*/ 201 w 988"/>
                    <a:gd name="T17" fmla="*/ 558 h 559"/>
                    <a:gd name="T18" fmla="*/ 809 w 988"/>
                    <a:gd name="T19" fmla="*/ 558 h 559"/>
                    <a:gd name="T20" fmla="*/ 987 w 988"/>
                    <a:gd name="T21" fmla="*/ 380 h 559"/>
                    <a:gd name="T22" fmla="*/ 809 w 988"/>
                    <a:gd name="T23" fmla="*/ 199 h 5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88" h="559">
                      <a:moveTo>
                        <a:pt x="809" y="199"/>
                      </a:moveTo>
                      <a:cubicBezTo>
                        <a:pt x="803" y="199"/>
                        <a:pt x="798" y="199"/>
                        <a:pt x="793" y="199"/>
                      </a:cubicBezTo>
                      <a:cubicBezTo>
                        <a:pt x="769" y="128"/>
                        <a:pt x="704" y="76"/>
                        <a:pt x="623" y="76"/>
                      </a:cubicBezTo>
                      <a:cubicBezTo>
                        <a:pt x="602" y="76"/>
                        <a:pt x="583" y="78"/>
                        <a:pt x="565" y="86"/>
                      </a:cubicBezTo>
                      <a:cubicBezTo>
                        <a:pt x="528" y="34"/>
                        <a:pt x="468" y="0"/>
                        <a:pt x="400" y="0"/>
                      </a:cubicBezTo>
                      <a:cubicBezTo>
                        <a:pt x="305" y="0"/>
                        <a:pt x="227" y="65"/>
                        <a:pt x="206" y="154"/>
                      </a:cubicBezTo>
                      <a:cubicBezTo>
                        <a:pt x="203" y="154"/>
                        <a:pt x="203" y="154"/>
                        <a:pt x="201" y="154"/>
                      </a:cubicBezTo>
                      <a:cubicBezTo>
                        <a:pt x="90" y="154"/>
                        <a:pt x="0" y="244"/>
                        <a:pt x="0" y="356"/>
                      </a:cubicBezTo>
                      <a:cubicBezTo>
                        <a:pt x="0" y="469"/>
                        <a:pt x="88" y="558"/>
                        <a:pt x="201" y="558"/>
                      </a:cubicBezTo>
                      <a:lnTo>
                        <a:pt x="809" y="558"/>
                      </a:lnTo>
                      <a:cubicBezTo>
                        <a:pt x="906" y="558"/>
                        <a:pt x="987" y="480"/>
                        <a:pt x="987" y="380"/>
                      </a:cubicBezTo>
                      <a:cubicBezTo>
                        <a:pt x="987" y="278"/>
                        <a:pt x="906" y="199"/>
                        <a:pt x="809" y="19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54">
                  <a:extLst>
                    <a:ext uri="{FF2B5EF4-FFF2-40B4-BE49-F238E27FC236}">
                      <a16:creationId xmlns:a16="http://schemas.microsoft.com/office/drawing/2014/main" id="{984A711E-E41E-4BC4-A033-9DD6B46CF2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8075" y="5287963"/>
                  <a:ext cx="127000" cy="112712"/>
                </a:xfrm>
                <a:custGeom>
                  <a:avLst/>
                  <a:gdLst>
                    <a:gd name="T0" fmla="*/ 48 w 354"/>
                    <a:gd name="T1" fmla="*/ 314 h 315"/>
                    <a:gd name="T2" fmla="*/ 0 w 354"/>
                    <a:gd name="T3" fmla="*/ 259 h 315"/>
                    <a:gd name="T4" fmla="*/ 45 w 354"/>
                    <a:gd name="T5" fmla="*/ 223 h 315"/>
                    <a:gd name="T6" fmla="*/ 92 w 354"/>
                    <a:gd name="T7" fmla="*/ 278 h 315"/>
                    <a:gd name="T8" fmla="*/ 48 w 354"/>
                    <a:gd name="T9" fmla="*/ 314 h 315"/>
                    <a:gd name="T10" fmla="*/ 134 w 354"/>
                    <a:gd name="T11" fmla="*/ 241 h 315"/>
                    <a:gd name="T12" fmla="*/ 87 w 354"/>
                    <a:gd name="T13" fmla="*/ 186 h 315"/>
                    <a:gd name="T14" fmla="*/ 132 w 354"/>
                    <a:gd name="T15" fmla="*/ 149 h 315"/>
                    <a:gd name="T16" fmla="*/ 179 w 354"/>
                    <a:gd name="T17" fmla="*/ 204 h 315"/>
                    <a:gd name="T18" fmla="*/ 134 w 354"/>
                    <a:gd name="T19" fmla="*/ 241 h 315"/>
                    <a:gd name="T20" fmla="*/ 223 w 354"/>
                    <a:gd name="T21" fmla="*/ 165 h 315"/>
                    <a:gd name="T22" fmla="*/ 176 w 354"/>
                    <a:gd name="T23" fmla="*/ 110 h 315"/>
                    <a:gd name="T24" fmla="*/ 221 w 354"/>
                    <a:gd name="T25" fmla="*/ 73 h 315"/>
                    <a:gd name="T26" fmla="*/ 267 w 354"/>
                    <a:gd name="T27" fmla="*/ 128 h 315"/>
                    <a:gd name="T28" fmla="*/ 223 w 354"/>
                    <a:gd name="T29" fmla="*/ 165 h 315"/>
                    <a:gd name="T30" fmla="*/ 309 w 354"/>
                    <a:gd name="T31" fmla="*/ 92 h 315"/>
                    <a:gd name="T32" fmla="*/ 262 w 354"/>
                    <a:gd name="T33" fmla="*/ 37 h 315"/>
                    <a:gd name="T34" fmla="*/ 306 w 354"/>
                    <a:gd name="T35" fmla="*/ 0 h 315"/>
                    <a:gd name="T36" fmla="*/ 353 w 354"/>
                    <a:gd name="T37" fmla="*/ 55 h 315"/>
                    <a:gd name="T38" fmla="*/ 309 w 354"/>
                    <a:gd name="T39" fmla="*/ 92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54" h="315">
                      <a:moveTo>
                        <a:pt x="48" y="314"/>
                      </a:moveTo>
                      <a:lnTo>
                        <a:pt x="0" y="259"/>
                      </a:lnTo>
                      <a:lnTo>
                        <a:pt x="45" y="223"/>
                      </a:lnTo>
                      <a:lnTo>
                        <a:pt x="92" y="278"/>
                      </a:lnTo>
                      <a:lnTo>
                        <a:pt x="48" y="314"/>
                      </a:lnTo>
                      <a:close/>
                      <a:moveTo>
                        <a:pt x="134" y="241"/>
                      </a:moveTo>
                      <a:lnTo>
                        <a:pt x="87" y="186"/>
                      </a:lnTo>
                      <a:lnTo>
                        <a:pt x="132" y="149"/>
                      </a:lnTo>
                      <a:lnTo>
                        <a:pt x="179" y="204"/>
                      </a:lnTo>
                      <a:lnTo>
                        <a:pt x="134" y="241"/>
                      </a:lnTo>
                      <a:close/>
                      <a:moveTo>
                        <a:pt x="223" y="165"/>
                      </a:moveTo>
                      <a:lnTo>
                        <a:pt x="176" y="110"/>
                      </a:lnTo>
                      <a:lnTo>
                        <a:pt x="221" y="73"/>
                      </a:lnTo>
                      <a:lnTo>
                        <a:pt x="267" y="128"/>
                      </a:lnTo>
                      <a:lnTo>
                        <a:pt x="223" y="165"/>
                      </a:lnTo>
                      <a:close/>
                      <a:moveTo>
                        <a:pt x="309" y="92"/>
                      </a:moveTo>
                      <a:lnTo>
                        <a:pt x="262" y="37"/>
                      </a:lnTo>
                      <a:lnTo>
                        <a:pt x="306" y="0"/>
                      </a:lnTo>
                      <a:lnTo>
                        <a:pt x="353" y="55"/>
                      </a:lnTo>
                      <a:lnTo>
                        <a:pt x="309" y="92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55">
                  <a:extLst>
                    <a:ext uri="{FF2B5EF4-FFF2-40B4-BE49-F238E27FC236}">
                      <a16:creationId xmlns:a16="http://schemas.microsoft.com/office/drawing/2014/main" id="{35323EC3-9CC2-4E02-B121-0D592E8F7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7251" y="5346699"/>
                  <a:ext cx="285750" cy="285750"/>
                </a:xfrm>
                <a:custGeom>
                  <a:avLst/>
                  <a:gdLst>
                    <a:gd name="T0" fmla="*/ 396 w 793"/>
                    <a:gd name="T1" fmla="*/ 0 h 793"/>
                    <a:gd name="T2" fmla="*/ 0 w 793"/>
                    <a:gd name="T3" fmla="*/ 396 h 793"/>
                    <a:gd name="T4" fmla="*/ 396 w 793"/>
                    <a:gd name="T5" fmla="*/ 792 h 793"/>
                    <a:gd name="T6" fmla="*/ 792 w 793"/>
                    <a:gd name="T7" fmla="*/ 396 h 793"/>
                    <a:gd name="T8" fmla="*/ 396 w 793"/>
                    <a:gd name="T9" fmla="*/ 0 h 793"/>
                    <a:gd name="T10" fmla="*/ 103 w 793"/>
                    <a:gd name="T11" fmla="*/ 375 h 793"/>
                    <a:gd name="T12" fmla="*/ 202 w 793"/>
                    <a:gd name="T13" fmla="*/ 375 h 793"/>
                    <a:gd name="T14" fmla="*/ 202 w 793"/>
                    <a:gd name="T15" fmla="*/ 312 h 793"/>
                    <a:gd name="T16" fmla="*/ 344 w 793"/>
                    <a:gd name="T17" fmla="*/ 394 h 793"/>
                    <a:gd name="T18" fmla="*/ 202 w 793"/>
                    <a:gd name="T19" fmla="*/ 475 h 793"/>
                    <a:gd name="T20" fmla="*/ 202 w 793"/>
                    <a:gd name="T21" fmla="*/ 412 h 793"/>
                    <a:gd name="T22" fmla="*/ 103 w 793"/>
                    <a:gd name="T23" fmla="*/ 412 h 793"/>
                    <a:gd name="T24" fmla="*/ 103 w 793"/>
                    <a:gd name="T25" fmla="*/ 375 h 793"/>
                    <a:gd name="T26" fmla="*/ 399 w 793"/>
                    <a:gd name="T27" fmla="*/ 687 h 793"/>
                    <a:gd name="T28" fmla="*/ 318 w 793"/>
                    <a:gd name="T29" fmla="*/ 546 h 793"/>
                    <a:gd name="T30" fmla="*/ 381 w 793"/>
                    <a:gd name="T31" fmla="*/ 546 h 793"/>
                    <a:gd name="T32" fmla="*/ 381 w 793"/>
                    <a:gd name="T33" fmla="*/ 247 h 793"/>
                    <a:gd name="T34" fmla="*/ 318 w 793"/>
                    <a:gd name="T35" fmla="*/ 247 h 793"/>
                    <a:gd name="T36" fmla="*/ 399 w 793"/>
                    <a:gd name="T37" fmla="*/ 105 h 793"/>
                    <a:gd name="T38" fmla="*/ 480 w 793"/>
                    <a:gd name="T39" fmla="*/ 247 h 793"/>
                    <a:gd name="T40" fmla="*/ 417 w 793"/>
                    <a:gd name="T41" fmla="*/ 247 h 793"/>
                    <a:gd name="T42" fmla="*/ 417 w 793"/>
                    <a:gd name="T43" fmla="*/ 543 h 793"/>
                    <a:gd name="T44" fmla="*/ 480 w 793"/>
                    <a:gd name="T45" fmla="*/ 543 h 793"/>
                    <a:gd name="T46" fmla="*/ 399 w 793"/>
                    <a:gd name="T47" fmla="*/ 687 h 793"/>
                    <a:gd name="T48" fmla="*/ 596 w 793"/>
                    <a:gd name="T49" fmla="*/ 480 h 793"/>
                    <a:gd name="T50" fmla="*/ 454 w 793"/>
                    <a:gd name="T51" fmla="*/ 399 h 793"/>
                    <a:gd name="T52" fmla="*/ 596 w 793"/>
                    <a:gd name="T53" fmla="*/ 318 h 793"/>
                    <a:gd name="T54" fmla="*/ 596 w 793"/>
                    <a:gd name="T55" fmla="*/ 380 h 793"/>
                    <a:gd name="T56" fmla="*/ 695 w 793"/>
                    <a:gd name="T57" fmla="*/ 380 h 793"/>
                    <a:gd name="T58" fmla="*/ 695 w 793"/>
                    <a:gd name="T59" fmla="*/ 422 h 793"/>
                    <a:gd name="T60" fmla="*/ 596 w 793"/>
                    <a:gd name="T61" fmla="*/ 422 h 793"/>
                    <a:gd name="T62" fmla="*/ 596 w 793"/>
                    <a:gd name="T63" fmla="*/ 480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93" h="793">
                      <a:moveTo>
                        <a:pt x="396" y="0"/>
                      </a:moveTo>
                      <a:cubicBezTo>
                        <a:pt x="178" y="0"/>
                        <a:pt x="0" y="179"/>
                        <a:pt x="0" y="396"/>
                      </a:cubicBezTo>
                      <a:cubicBezTo>
                        <a:pt x="0" y="614"/>
                        <a:pt x="178" y="792"/>
                        <a:pt x="396" y="792"/>
                      </a:cubicBezTo>
                      <a:cubicBezTo>
                        <a:pt x="613" y="792"/>
                        <a:pt x="792" y="614"/>
                        <a:pt x="792" y="396"/>
                      </a:cubicBezTo>
                      <a:cubicBezTo>
                        <a:pt x="792" y="176"/>
                        <a:pt x="613" y="0"/>
                        <a:pt x="396" y="0"/>
                      </a:cubicBezTo>
                      <a:close/>
                      <a:moveTo>
                        <a:pt x="103" y="375"/>
                      </a:moveTo>
                      <a:lnTo>
                        <a:pt x="202" y="375"/>
                      </a:lnTo>
                      <a:lnTo>
                        <a:pt x="202" y="312"/>
                      </a:lnTo>
                      <a:lnTo>
                        <a:pt x="344" y="394"/>
                      </a:lnTo>
                      <a:lnTo>
                        <a:pt x="202" y="475"/>
                      </a:lnTo>
                      <a:lnTo>
                        <a:pt x="202" y="412"/>
                      </a:lnTo>
                      <a:lnTo>
                        <a:pt x="103" y="412"/>
                      </a:lnTo>
                      <a:lnTo>
                        <a:pt x="103" y="375"/>
                      </a:lnTo>
                      <a:close/>
                      <a:moveTo>
                        <a:pt x="399" y="687"/>
                      </a:moveTo>
                      <a:lnTo>
                        <a:pt x="318" y="546"/>
                      </a:lnTo>
                      <a:lnTo>
                        <a:pt x="381" y="546"/>
                      </a:lnTo>
                      <a:lnTo>
                        <a:pt x="381" y="247"/>
                      </a:lnTo>
                      <a:lnTo>
                        <a:pt x="318" y="247"/>
                      </a:lnTo>
                      <a:lnTo>
                        <a:pt x="399" y="105"/>
                      </a:lnTo>
                      <a:lnTo>
                        <a:pt x="480" y="247"/>
                      </a:lnTo>
                      <a:lnTo>
                        <a:pt x="417" y="247"/>
                      </a:lnTo>
                      <a:lnTo>
                        <a:pt x="417" y="543"/>
                      </a:lnTo>
                      <a:lnTo>
                        <a:pt x="480" y="543"/>
                      </a:lnTo>
                      <a:lnTo>
                        <a:pt x="399" y="687"/>
                      </a:lnTo>
                      <a:close/>
                      <a:moveTo>
                        <a:pt x="596" y="480"/>
                      </a:moveTo>
                      <a:lnTo>
                        <a:pt x="454" y="399"/>
                      </a:lnTo>
                      <a:lnTo>
                        <a:pt x="596" y="318"/>
                      </a:lnTo>
                      <a:lnTo>
                        <a:pt x="596" y="380"/>
                      </a:lnTo>
                      <a:lnTo>
                        <a:pt x="695" y="380"/>
                      </a:lnTo>
                      <a:lnTo>
                        <a:pt x="695" y="422"/>
                      </a:lnTo>
                      <a:lnTo>
                        <a:pt x="596" y="422"/>
                      </a:lnTo>
                      <a:lnTo>
                        <a:pt x="596" y="480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367E060-B31E-46C9-A228-20ACDE1702C1}"/>
                </a:ext>
              </a:extLst>
            </p:cNvPr>
            <p:cNvSpPr/>
            <p:nvPr/>
          </p:nvSpPr>
          <p:spPr>
            <a:xfrm>
              <a:off x="1526467" y="3259796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Internet Gateway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3729923-ABB3-4B76-9C02-1E2A3E791635}"/>
              </a:ext>
            </a:extLst>
          </p:cNvPr>
          <p:cNvGrpSpPr/>
          <p:nvPr/>
        </p:nvGrpSpPr>
        <p:grpSpPr>
          <a:xfrm>
            <a:off x="5704022" y="1246261"/>
            <a:ext cx="863192" cy="801008"/>
            <a:chOff x="10011110" y="2625219"/>
            <a:chExt cx="863192" cy="801008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7E93BDA9-80CF-4F23-90F2-49373CB9BD0E}"/>
                </a:ext>
              </a:extLst>
            </p:cNvPr>
            <p:cNvGrpSpPr/>
            <p:nvPr/>
          </p:nvGrpSpPr>
          <p:grpSpPr>
            <a:xfrm>
              <a:off x="10131618" y="2625219"/>
              <a:ext cx="582945" cy="546202"/>
              <a:chOff x="10131618" y="2882206"/>
              <a:chExt cx="582945" cy="546202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C2976612-DAAE-48D1-AB27-3C3EFBDF6862}"/>
                  </a:ext>
                </a:extLst>
              </p:cNvPr>
              <p:cNvSpPr/>
              <p:nvPr/>
            </p:nvSpPr>
            <p:spPr>
              <a:xfrm>
                <a:off x="10131618" y="2882206"/>
                <a:ext cx="582945" cy="54620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97CEB242-7B10-47AA-9D94-CFC6281D422B}"/>
                  </a:ext>
                </a:extLst>
              </p:cNvPr>
              <p:cNvGrpSpPr/>
              <p:nvPr/>
            </p:nvGrpSpPr>
            <p:grpSpPr>
              <a:xfrm>
                <a:off x="10244335" y="2981585"/>
                <a:ext cx="363452" cy="358203"/>
                <a:chOff x="5998087" y="3035933"/>
                <a:chExt cx="439738" cy="433387"/>
              </a:xfrm>
            </p:grpSpPr>
            <p:sp>
              <p:nvSpPr>
                <p:cNvPr id="159" name="Freeform 4">
                  <a:extLst>
                    <a:ext uri="{FF2B5EF4-FFF2-40B4-BE49-F238E27FC236}">
                      <a16:creationId xmlns:a16="http://schemas.microsoft.com/office/drawing/2014/main" id="{02087129-D326-4690-9295-F9D2EB729E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035933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reeform 5">
                  <a:extLst>
                    <a:ext uri="{FF2B5EF4-FFF2-40B4-BE49-F238E27FC236}">
                      <a16:creationId xmlns:a16="http://schemas.microsoft.com/office/drawing/2014/main" id="{6139BD87-AE1D-448E-9378-AFBC12F49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035933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121 h 316"/>
                    <a:gd name="T12" fmla="*/ 627 w 822"/>
                    <a:gd name="T13" fmla="*/ 121 h 316"/>
                    <a:gd name="T14" fmla="*/ 650 w 822"/>
                    <a:gd name="T15" fmla="*/ 163 h 316"/>
                    <a:gd name="T16" fmla="*/ 676 w 822"/>
                    <a:gd name="T17" fmla="*/ 121 h 316"/>
                    <a:gd name="T18" fmla="*/ 716 w 822"/>
                    <a:gd name="T19" fmla="*/ 121 h 316"/>
                    <a:gd name="T20" fmla="*/ 674 w 822"/>
                    <a:gd name="T21" fmla="*/ 183 h 316"/>
                    <a:gd name="T22" fmla="*/ 716 w 822"/>
                    <a:gd name="T23" fmla="*/ 249 h 316"/>
                    <a:gd name="T24" fmla="*/ 671 w 822"/>
                    <a:gd name="T25" fmla="*/ 249 h 316"/>
                    <a:gd name="T26" fmla="*/ 645 w 822"/>
                    <a:gd name="T27" fmla="*/ 202 h 316"/>
                    <a:gd name="T28" fmla="*/ 619 w 822"/>
                    <a:gd name="T29" fmla="*/ 249 h 316"/>
                    <a:gd name="T30" fmla="*/ 579 w 822"/>
                    <a:gd name="T31" fmla="*/ 249 h 316"/>
                    <a:gd name="T32" fmla="*/ 621 w 822"/>
                    <a:gd name="T33" fmla="*/ 181 h 316"/>
                    <a:gd name="T34" fmla="*/ 582 w 822"/>
                    <a:gd name="T35" fmla="*/ 121 h 316"/>
                    <a:gd name="T36" fmla="*/ 514 w 822"/>
                    <a:gd name="T37" fmla="*/ 215 h 316"/>
                    <a:gd name="T38" fmla="*/ 545 w 822"/>
                    <a:gd name="T39" fmla="*/ 215 h 316"/>
                    <a:gd name="T40" fmla="*/ 545 w 822"/>
                    <a:gd name="T41" fmla="*/ 249 h 316"/>
                    <a:gd name="T42" fmla="*/ 514 w 822"/>
                    <a:gd name="T43" fmla="*/ 249 h 316"/>
                    <a:gd name="T44" fmla="*/ 514 w 822"/>
                    <a:gd name="T45" fmla="*/ 215 h 316"/>
                    <a:gd name="T46" fmla="*/ 343 w 822"/>
                    <a:gd name="T47" fmla="*/ 121 h 316"/>
                    <a:gd name="T48" fmla="*/ 388 w 822"/>
                    <a:gd name="T49" fmla="*/ 121 h 316"/>
                    <a:gd name="T50" fmla="*/ 412 w 822"/>
                    <a:gd name="T51" fmla="*/ 163 h 316"/>
                    <a:gd name="T52" fmla="*/ 438 w 822"/>
                    <a:gd name="T53" fmla="*/ 121 h 316"/>
                    <a:gd name="T54" fmla="*/ 477 w 822"/>
                    <a:gd name="T55" fmla="*/ 121 h 316"/>
                    <a:gd name="T56" fmla="*/ 435 w 822"/>
                    <a:gd name="T57" fmla="*/ 183 h 316"/>
                    <a:gd name="T58" fmla="*/ 477 w 822"/>
                    <a:gd name="T59" fmla="*/ 249 h 316"/>
                    <a:gd name="T60" fmla="*/ 433 w 822"/>
                    <a:gd name="T61" fmla="*/ 249 h 316"/>
                    <a:gd name="T62" fmla="*/ 406 w 822"/>
                    <a:gd name="T63" fmla="*/ 202 h 316"/>
                    <a:gd name="T64" fmla="*/ 380 w 822"/>
                    <a:gd name="T65" fmla="*/ 249 h 316"/>
                    <a:gd name="T66" fmla="*/ 341 w 822"/>
                    <a:gd name="T67" fmla="*/ 249 h 316"/>
                    <a:gd name="T68" fmla="*/ 383 w 822"/>
                    <a:gd name="T69" fmla="*/ 181 h 316"/>
                    <a:gd name="T70" fmla="*/ 343 w 822"/>
                    <a:gd name="T71" fmla="*/ 121 h 316"/>
                    <a:gd name="T72" fmla="*/ 275 w 822"/>
                    <a:gd name="T73" fmla="*/ 215 h 316"/>
                    <a:gd name="T74" fmla="*/ 307 w 822"/>
                    <a:gd name="T75" fmla="*/ 215 h 316"/>
                    <a:gd name="T76" fmla="*/ 307 w 822"/>
                    <a:gd name="T77" fmla="*/ 249 h 316"/>
                    <a:gd name="T78" fmla="*/ 275 w 822"/>
                    <a:gd name="T79" fmla="*/ 249 h 316"/>
                    <a:gd name="T80" fmla="*/ 275 w 822"/>
                    <a:gd name="T81" fmla="*/ 215 h 316"/>
                    <a:gd name="T82" fmla="*/ 173 w 822"/>
                    <a:gd name="T83" fmla="*/ 163 h 316"/>
                    <a:gd name="T84" fmla="*/ 199 w 822"/>
                    <a:gd name="T85" fmla="*/ 121 h 316"/>
                    <a:gd name="T86" fmla="*/ 239 w 822"/>
                    <a:gd name="T87" fmla="*/ 121 h 316"/>
                    <a:gd name="T88" fmla="*/ 197 w 822"/>
                    <a:gd name="T89" fmla="*/ 183 h 316"/>
                    <a:gd name="T90" fmla="*/ 239 w 822"/>
                    <a:gd name="T91" fmla="*/ 249 h 316"/>
                    <a:gd name="T92" fmla="*/ 194 w 822"/>
                    <a:gd name="T93" fmla="*/ 249 h 316"/>
                    <a:gd name="T94" fmla="*/ 168 w 822"/>
                    <a:gd name="T95" fmla="*/ 202 h 316"/>
                    <a:gd name="T96" fmla="*/ 142 w 822"/>
                    <a:gd name="T97" fmla="*/ 249 h 316"/>
                    <a:gd name="T98" fmla="*/ 102 w 822"/>
                    <a:gd name="T99" fmla="*/ 249 h 316"/>
                    <a:gd name="T100" fmla="*/ 144 w 822"/>
                    <a:gd name="T101" fmla="*/ 181 h 316"/>
                    <a:gd name="T102" fmla="*/ 102 w 822"/>
                    <a:gd name="T103" fmla="*/ 121 h 316"/>
                    <a:gd name="T104" fmla="*/ 150 w 822"/>
                    <a:gd name="T105" fmla="*/ 121 h 316"/>
                    <a:gd name="T106" fmla="*/ 173 w 822"/>
                    <a:gd name="T107" fmla="*/ 163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121"/>
                      </a:moveTo>
                      <a:lnTo>
                        <a:pt x="627" y="121"/>
                      </a:lnTo>
                      <a:lnTo>
                        <a:pt x="650" y="163"/>
                      </a:lnTo>
                      <a:lnTo>
                        <a:pt x="676" y="121"/>
                      </a:lnTo>
                      <a:lnTo>
                        <a:pt x="716" y="121"/>
                      </a:lnTo>
                      <a:lnTo>
                        <a:pt x="674" y="183"/>
                      </a:lnTo>
                      <a:lnTo>
                        <a:pt x="716" y="249"/>
                      </a:lnTo>
                      <a:lnTo>
                        <a:pt x="671" y="249"/>
                      </a:lnTo>
                      <a:lnTo>
                        <a:pt x="645" y="202"/>
                      </a:lnTo>
                      <a:lnTo>
                        <a:pt x="619" y="249"/>
                      </a:lnTo>
                      <a:lnTo>
                        <a:pt x="579" y="249"/>
                      </a:lnTo>
                      <a:lnTo>
                        <a:pt x="621" y="181"/>
                      </a:lnTo>
                      <a:lnTo>
                        <a:pt x="582" y="121"/>
                      </a:lnTo>
                      <a:close/>
                      <a:moveTo>
                        <a:pt x="514" y="215"/>
                      </a:moveTo>
                      <a:lnTo>
                        <a:pt x="545" y="215"/>
                      </a:lnTo>
                      <a:lnTo>
                        <a:pt x="545" y="249"/>
                      </a:lnTo>
                      <a:lnTo>
                        <a:pt x="514" y="249"/>
                      </a:lnTo>
                      <a:lnTo>
                        <a:pt x="514" y="215"/>
                      </a:lnTo>
                      <a:close/>
                      <a:moveTo>
                        <a:pt x="343" y="121"/>
                      </a:moveTo>
                      <a:lnTo>
                        <a:pt x="388" y="121"/>
                      </a:lnTo>
                      <a:lnTo>
                        <a:pt x="412" y="163"/>
                      </a:lnTo>
                      <a:lnTo>
                        <a:pt x="438" y="121"/>
                      </a:lnTo>
                      <a:lnTo>
                        <a:pt x="477" y="121"/>
                      </a:lnTo>
                      <a:lnTo>
                        <a:pt x="435" y="183"/>
                      </a:lnTo>
                      <a:lnTo>
                        <a:pt x="477" y="249"/>
                      </a:lnTo>
                      <a:lnTo>
                        <a:pt x="433" y="249"/>
                      </a:lnTo>
                      <a:lnTo>
                        <a:pt x="406" y="202"/>
                      </a:lnTo>
                      <a:lnTo>
                        <a:pt x="380" y="249"/>
                      </a:lnTo>
                      <a:lnTo>
                        <a:pt x="341" y="249"/>
                      </a:lnTo>
                      <a:lnTo>
                        <a:pt x="383" y="181"/>
                      </a:lnTo>
                      <a:lnTo>
                        <a:pt x="343" y="121"/>
                      </a:lnTo>
                      <a:close/>
                      <a:moveTo>
                        <a:pt x="275" y="215"/>
                      </a:moveTo>
                      <a:lnTo>
                        <a:pt x="307" y="215"/>
                      </a:lnTo>
                      <a:lnTo>
                        <a:pt x="307" y="249"/>
                      </a:lnTo>
                      <a:lnTo>
                        <a:pt x="275" y="249"/>
                      </a:lnTo>
                      <a:lnTo>
                        <a:pt x="275" y="215"/>
                      </a:lnTo>
                      <a:close/>
                      <a:moveTo>
                        <a:pt x="173" y="163"/>
                      </a:moveTo>
                      <a:lnTo>
                        <a:pt x="199" y="121"/>
                      </a:lnTo>
                      <a:lnTo>
                        <a:pt x="239" y="121"/>
                      </a:lnTo>
                      <a:lnTo>
                        <a:pt x="197" y="183"/>
                      </a:lnTo>
                      <a:lnTo>
                        <a:pt x="239" y="249"/>
                      </a:lnTo>
                      <a:lnTo>
                        <a:pt x="194" y="249"/>
                      </a:lnTo>
                      <a:lnTo>
                        <a:pt x="168" y="202"/>
                      </a:lnTo>
                      <a:lnTo>
                        <a:pt x="142" y="249"/>
                      </a:lnTo>
                      <a:lnTo>
                        <a:pt x="102" y="249"/>
                      </a:lnTo>
                      <a:lnTo>
                        <a:pt x="144" y="181"/>
                      </a:lnTo>
                      <a:lnTo>
                        <a:pt x="102" y="121"/>
                      </a:lnTo>
                      <a:lnTo>
                        <a:pt x="150" y="121"/>
                      </a:lnTo>
                      <a:lnTo>
                        <a:pt x="173" y="163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6">
                  <a:extLst>
                    <a:ext uri="{FF2B5EF4-FFF2-40B4-BE49-F238E27FC236}">
                      <a16:creationId xmlns:a16="http://schemas.microsoft.com/office/drawing/2014/main" id="{8EF08A52-280E-471D-BCBB-2154E6DD85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194683"/>
                  <a:ext cx="109538" cy="112712"/>
                </a:xfrm>
                <a:custGeom>
                  <a:avLst/>
                  <a:gdLst>
                    <a:gd name="T0" fmla="*/ 152 w 305"/>
                    <a:gd name="T1" fmla="*/ 314 h 315"/>
                    <a:gd name="T2" fmla="*/ 0 w 305"/>
                    <a:gd name="T3" fmla="*/ 314 h 315"/>
                    <a:gd name="T4" fmla="*/ 0 w 305"/>
                    <a:gd name="T5" fmla="*/ 0 h 315"/>
                    <a:gd name="T6" fmla="*/ 304 w 305"/>
                    <a:gd name="T7" fmla="*/ 0 h 315"/>
                    <a:gd name="T8" fmla="*/ 304 w 305"/>
                    <a:gd name="T9" fmla="*/ 314 h 315"/>
                    <a:gd name="T10" fmla="*/ 152 w 305"/>
                    <a:gd name="T11" fmla="*/ 314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5">
                      <a:moveTo>
                        <a:pt x="152" y="314"/>
                      </a:moveTo>
                      <a:lnTo>
                        <a:pt x="0" y="314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4"/>
                      </a:lnTo>
                      <a:lnTo>
                        <a:pt x="152" y="314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7">
                  <a:extLst>
                    <a:ext uri="{FF2B5EF4-FFF2-40B4-BE49-F238E27FC236}">
                      <a16:creationId xmlns:a16="http://schemas.microsoft.com/office/drawing/2014/main" id="{D7364A95-B503-4B10-B174-82C2C39158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194683"/>
                  <a:ext cx="295275" cy="112712"/>
                </a:xfrm>
                <a:custGeom>
                  <a:avLst/>
                  <a:gdLst>
                    <a:gd name="T0" fmla="*/ 821 w 822"/>
                    <a:gd name="T1" fmla="*/ 314 h 315"/>
                    <a:gd name="T2" fmla="*/ 821 w 822"/>
                    <a:gd name="T3" fmla="*/ 0 h 315"/>
                    <a:gd name="T4" fmla="*/ 0 w 822"/>
                    <a:gd name="T5" fmla="*/ 0 h 315"/>
                    <a:gd name="T6" fmla="*/ 0 w 822"/>
                    <a:gd name="T7" fmla="*/ 314 h 315"/>
                    <a:gd name="T8" fmla="*/ 821 w 822"/>
                    <a:gd name="T9" fmla="*/ 314 h 315"/>
                    <a:gd name="T10" fmla="*/ 582 w 822"/>
                    <a:gd name="T11" fmla="*/ 105 h 315"/>
                    <a:gd name="T12" fmla="*/ 627 w 822"/>
                    <a:gd name="T13" fmla="*/ 105 h 315"/>
                    <a:gd name="T14" fmla="*/ 650 w 822"/>
                    <a:gd name="T15" fmla="*/ 147 h 315"/>
                    <a:gd name="T16" fmla="*/ 676 w 822"/>
                    <a:gd name="T17" fmla="*/ 105 h 315"/>
                    <a:gd name="T18" fmla="*/ 716 w 822"/>
                    <a:gd name="T19" fmla="*/ 105 h 315"/>
                    <a:gd name="T20" fmla="*/ 674 w 822"/>
                    <a:gd name="T21" fmla="*/ 168 h 315"/>
                    <a:gd name="T22" fmla="*/ 716 w 822"/>
                    <a:gd name="T23" fmla="*/ 232 h 315"/>
                    <a:gd name="T24" fmla="*/ 671 w 822"/>
                    <a:gd name="T25" fmla="*/ 232 h 315"/>
                    <a:gd name="T26" fmla="*/ 645 w 822"/>
                    <a:gd name="T27" fmla="*/ 186 h 315"/>
                    <a:gd name="T28" fmla="*/ 619 w 822"/>
                    <a:gd name="T29" fmla="*/ 232 h 315"/>
                    <a:gd name="T30" fmla="*/ 579 w 822"/>
                    <a:gd name="T31" fmla="*/ 232 h 315"/>
                    <a:gd name="T32" fmla="*/ 621 w 822"/>
                    <a:gd name="T33" fmla="*/ 165 h 315"/>
                    <a:gd name="T34" fmla="*/ 582 w 822"/>
                    <a:gd name="T35" fmla="*/ 105 h 315"/>
                    <a:gd name="T36" fmla="*/ 514 w 822"/>
                    <a:gd name="T37" fmla="*/ 199 h 315"/>
                    <a:gd name="T38" fmla="*/ 545 w 822"/>
                    <a:gd name="T39" fmla="*/ 199 h 315"/>
                    <a:gd name="T40" fmla="*/ 545 w 822"/>
                    <a:gd name="T41" fmla="*/ 232 h 315"/>
                    <a:gd name="T42" fmla="*/ 514 w 822"/>
                    <a:gd name="T43" fmla="*/ 232 h 315"/>
                    <a:gd name="T44" fmla="*/ 514 w 822"/>
                    <a:gd name="T45" fmla="*/ 199 h 315"/>
                    <a:gd name="T46" fmla="*/ 343 w 822"/>
                    <a:gd name="T47" fmla="*/ 105 h 315"/>
                    <a:gd name="T48" fmla="*/ 388 w 822"/>
                    <a:gd name="T49" fmla="*/ 105 h 315"/>
                    <a:gd name="T50" fmla="*/ 412 w 822"/>
                    <a:gd name="T51" fmla="*/ 147 h 315"/>
                    <a:gd name="T52" fmla="*/ 438 w 822"/>
                    <a:gd name="T53" fmla="*/ 105 h 315"/>
                    <a:gd name="T54" fmla="*/ 477 w 822"/>
                    <a:gd name="T55" fmla="*/ 105 h 315"/>
                    <a:gd name="T56" fmla="*/ 435 w 822"/>
                    <a:gd name="T57" fmla="*/ 168 h 315"/>
                    <a:gd name="T58" fmla="*/ 477 w 822"/>
                    <a:gd name="T59" fmla="*/ 232 h 315"/>
                    <a:gd name="T60" fmla="*/ 433 w 822"/>
                    <a:gd name="T61" fmla="*/ 232 h 315"/>
                    <a:gd name="T62" fmla="*/ 406 w 822"/>
                    <a:gd name="T63" fmla="*/ 186 h 315"/>
                    <a:gd name="T64" fmla="*/ 380 w 822"/>
                    <a:gd name="T65" fmla="*/ 232 h 315"/>
                    <a:gd name="T66" fmla="*/ 341 w 822"/>
                    <a:gd name="T67" fmla="*/ 232 h 315"/>
                    <a:gd name="T68" fmla="*/ 383 w 822"/>
                    <a:gd name="T69" fmla="*/ 165 h 315"/>
                    <a:gd name="T70" fmla="*/ 343 w 822"/>
                    <a:gd name="T71" fmla="*/ 105 h 315"/>
                    <a:gd name="T72" fmla="*/ 275 w 822"/>
                    <a:gd name="T73" fmla="*/ 199 h 315"/>
                    <a:gd name="T74" fmla="*/ 307 w 822"/>
                    <a:gd name="T75" fmla="*/ 199 h 315"/>
                    <a:gd name="T76" fmla="*/ 307 w 822"/>
                    <a:gd name="T77" fmla="*/ 232 h 315"/>
                    <a:gd name="T78" fmla="*/ 275 w 822"/>
                    <a:gd name="T79" fmla="*/ 232 h 315"/>
                    <a:gd name="T80" fmla="*/ 275 w 822"/>
                    <a:gd name="T81" fmla="*/ 199 h 315"/>
                    <a:gd name="T82" fmla="*/ 173 w 822"/>
                    <a:gd name="T83" fmla="*/ 147 h 315"/>
                    <a:gd name="T84" fmla="*/ 199 w 822"/>
                    <a:gd name="T85" fmla="*/ 105 h 315"/>
                    <a:gd name="T86" fmla="*/ 239 w 822"/>
                    <a:gd name="T87" fmla="*/ 105 h 315"/>
                    <a:gd name="T88" fmla="*/ 197 w 822"/>
                    <a:gd name="T89" fmla="*/ 168 h 315"/>
                    <a:gd name="T90" fmla="*/ 239 w 822"/>
                    <a:gd name="T91" fmla="*/ 232 h 315"/>
                    <a:gd name="T92" fmla="*/ 194 w 822"/>
                    <a:gd name="T93" fmla="*/ 232 h 315"/>
                    <a:gd name="T94" fmla="*/ 168 w 822"/>
                    <a:gd name="T95" fmla="*/ 186 h 315"/>
                    <a:gd name="T96" fmla="*/ 142 w 822"/>
                    <a:gd name="T97" fmla="*/ 232 h 315"/>
                    <a:gd name="T98" fmla="*/ 102 w 822"/>
                    <a:gd name="T99" fmla="*/ 232 h 315"/>
                    <a:gd name="T100" fmla="*/ 144 w 822"/>
                    <a:gd name="T101" fmla="*/ 165 h 315"/>
                    <a:gd name="T102" fmla="*/ 102 w 822"/>
                    <a:gd name="T103" fmla="*/ 105 h 315"/>
                    <a:gd name="T104" fmla="*/ 150 w 822"/>
                    <a:gd name="T105" fmla="*/ 105 h 315"/>
                    <a:gd name="T106" fmla="*/ 173 w 822"/>
                    <a:gd name="T107" fmla="*/ 147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5">
                      <a:moveTo>
                        <a:pt x="821" y="314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4"/>
                      </a:lnTo>
                      <a:lnTo>
                        <a:pt x="821" y="314"/>
                      </a:lnTo>
                      <a:close/>
                      <a:moveTo>
                        <a:pt x="582" y="105"/>
                      </a:moveTo>
                      <a:lnTo>
                        <a:pt x="627" y="105"/>
                      </a:lnTo>
                      <a:lnTo>
                        <a:pt x="650" y="147"/>
                      </a:lnTo>
                      <a:lnTo>
                        <a:pt x="676" y="105"/>
                      </a:lnTo>
                      <a:lnTo>
                        <a:pt x="716" y="105"/>
                      </a:lnTo>
                      <a:lnTo>
                        <a:pt x="674" y="168"/>
                      </a:lnTo>
                      <a:lnTo>
                        <a:pt x="716" y="232"/>
                      </a:lnTo>
                      <a:lnTo>
                        <a:pt x="671" y="232"/>
                      </a:lnTo>
                      <a:lnTo>
                        <a:pt x="645" y="186"/>
                      </a:lnTo>
                      <a:lnTo>
                        <a:pt x="619" y="232"/>
                      </a:lnTo>
                      <a:lnTo>
                        <a:pt x="579" y="232"/>
                      </a:lnTo>
                      <a:lnTo>
                        <a:pt x="621" y="165"/>
                      </a:lnTo>
                      <a:lnTo>
                        <a:pt x="582" y="105"/>
                      </a:lnTo>
                      <a:close/>
                      <a:moveTo>
                        <a:pt x="514" y="199"/>
                      </a:moveTo>
                      <a:lnTo>
                        <a:pt x="545" y="199"/>
                      </a:lnTo>
                      <a:lnTo>
                        <a:pt x="545" y="232"/>
                      </a:lnTo>
                      <a:lnTo>
                        <a:pt x="514" y="232"/>
                      </a:lnTo>
                      <a:lnTo>
                        <a:pt x="514" y="199"/>
                      </a:lnTo>
                      <a:close/>
                      <a:moveTo>
                        <a:pt x="343" y="105"/>
                      </a:moveTo>
                      <a:lnTo>
                        <a:pt x="388" y="105"/>
                      </a:lnTo>
                      <a:lnTo>
                        <a:pt x="412" y="147"/>
                      </a:lnTo>
                      <a:lnTo>
                        <a:pt x="438" y="105"/>
                      </a:lnTo>
                      <a:lnTo>
                        <a:pt x="477" y="105"/>
                      </a:lnTo>
                      <a:lnTo>
                        <a:pt x="435" y="168"/>
                      </a:lnTo>
                      <a:lnTo>
                        <a:pt x="477" y="232"/>
                      </a:lnTo>
                      <a:lnTo>
                        <a:pt x="433" y="232"/>
                      </a:lnTo>
                      <a:lnTo>
                        <a:pt x="406" y="186"/>
                      </a:lnTo>
                      <a:lnTo>
                        <a:pt x="380" y="232"/>
                      </a:lnTo>
                      <a:lnTo>
                        <a:pt x="341" y="232"/>
                      </a:lnTo>
                      <a:lnTo>
                        <a:pt x="383" y="165"/>
                      </a:lnTo>
                      <a:lnTo>
                        <a:pt x="343" y="105"/>
                      </a:lnTo>
                      <a:close/>
                      <a:moveTo>
                        <a:pt x="275" y="199"/>
                      </a:moveTo>
                      <a:lnTo>
                        <a:pt x="307" y="199"/>
                      </a:lnTo>
                      <a:lnTo>
                        <a:pt x="307" y="232"/>
                      </a:lnTo>
                      <a:lnTo>
                        <a:pt x="275" y="232"/>
                      </a:lnTo>
                      <a:lnTo>
                        <a:pt x="275" y="199"/>
                      </a:lnTo>
                      <a:close/>
                      <a:moveTo>
                        <a:pt x="173" y="147"/>
                      </a:moveTo>
                      <a:lnTo>
                        <a:pt x="199" y="105"/>
                      </a:lnTo>
                      <a:lnTo>
                        <a:pt x="239" y="105"/>
                      </a:lnTo>
                      <a:lnTo>
                        <a:pt x="197" y="168"/>
                      </a:lnTo>
                      <a:lnTo>
                        <a:pt x="239" y="232"/>
                      </a:lnTo>
                      <a:lnTo>
                        <a:pt x="194" y="232"/>
                      </a:lnTo>
                      <a:lnTo>
                        <a:pt x="168" y="186"/>
                      </a:lnTo>
                      <a:lnTo>
                        <a:pt x="142" y="232"/>
                      </a:lnTo>
                      <a:lnTo>
                        <a:pt x="102" y="232"/>
                      </a:lnTo>
                      <a:lnTo>
                        <a:pt x="144" y="165"/>
                      </a:lnTo>
                      <a:lnTo>
                        <a:pt x="102" y="105"/>
                      </a:lnTo>
                      <a:lnTo>
                        <a:pt x="150" y="105"/>
                      </a:lnTo>
                      <a:lnTo>
                        <a:pt x="173" y="147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8">
                  <a:extLst>
                    <a:ext uri="{FF2B5EF4-FFF2-40B4-BE49-F238E27FC236}">
                      <a16:creationId xmlns:a16="http://schemas.microsoft.com/office/drawing/2014/main" id="{4CBE4EFC-9FF9-49C6-8D11-C849AE5A4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355020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89 h 316"/>
                    <a:gd name="T12" fmla="*/ 627 w 822"/>
                    <a:gd name="T13" fmla="*/ 89 h 316"/>
                    <a:gd name="T14" fmla="*/ 650 w 822"/>
                    <a:gd name="T15" fmla="*/ 131 h 316"/>
                    <a:gd name="T16" fmla="*/ 676 w 822"/>
                    <a:gd name="T17" fmla="*/ 89 h 316"/>
                    <a:gd name="T18" fmla="*/ 716 w 822"/>
                    <a:gd name="T19" fmla="*/ 89 h 316"/>
                    <a:gd name="T20" fmla="*/ 674 w 822"/>
                    <a:gd name="T21" fmla="*/ 152 h 316"/>
                    <a:gd name="T22" fmla="*/ 716 w 822"/>
                    <a:gd name="T23" fmla="*/ 218 h 316"/>
                    <a:gd name="T24" fmla="*/ 671 w 822"/>
                    <a:gd name="T25" fmla="*/ 218 h 316"/>
                    <a:gd name="T26" fmla="*/ 645 w 822"/>
                    <a:gd name="T27" fmla="*/ 170 h 316"/>
                    <a:gd name="T28" fmla="*/ 619 w 822"/>
                    <a:gd name="T29" fmla="*/ 218 h 316"/>
                    <a:gd name="T30" fmla="*/ 579 w 822"/>
                    <a:gd name="T31" fmla="*/ 218 h 316"/>
                    <a:gd name="T32" fmla="*/ 621 w 822"/>
                    <a:gd name="T33" fmla="*/ 149 h 316"/>
                    <a:gd name="T34" fmla="*/ 582 w 822"/>
                    <a:gd name="T35" fmla="*/ 89 h 316"/>
                    <a:gd name="T36" fmla="*/ 514 w 822"/>
                    <a:gd name="T37" fmla="*/ 184 h 316"/>
                    <a:gd name="T38" fmla="*/ 545 w 822"/>
                    <a:gd name="T39" fmla="*/ 184 h 316"/>
                    <a:gd name="T40" fmla="*/ 545 w 822"/>
                    <a:gd name="T41" fmla="*/ 218 h 316"/>
                    <a:gd name="T42" fmla="*/ 514 w 822"/>
                    <a:gd name="T43" fmla="*/ 218 h 316"/>
                    <a:gd name="T44" fmla="*/ 514 w 822"/>
                    <a:gd name="T45" fmla="*/ 184 h 316"/>
                    <a:gd name="T46" fmla="*/ 343 w 822"/>
                    <a:gd name="T47" fmla="*/ 89 h 316"/>
                    <a:gd name="T48" fmla="*/ 388 w 822"/>
                    <a:gd name="T49" fmla="*/ 89 h 316"/>
                    <a:gd name="T50" fmla="*/ 412 w 822"/>
                    <a:gd name="T51" fmla="*/ 131 h 316"/>
                    <a:gd name="T52" fmla="*/ 438 w 822"/>
                    <a:gd name="T53" fmla="*/ 89 h 316"/>
                    <a:gd name="T54" fmla="*/ 477 w 822"/>
                    <a:gd name="T55" fmla="*/ 89 h 316"/>
                    <a:gd name="T56" fmla="*/ 435 w 822"/>
                    <a:gd name="T57" fmla="*/ 152 h 316"/>
                    <a:gd name="T58" fmla="*/ 477 w 822"/>
                    <a:gd name="T59" fmla="*/ 218 h 316"/>
                    <a:gd name="T60" fmla="*/ 433 w 822"/>
                    <a:gd name="T61" fmla="*/ 218 h 316"/>
                    <a:gd name="T62" fmla="*/ 406 w 822"/>
                    <a:gd name="T63" fmla="*/ 170 h 316"/>
                    <a:gd name="T64" fmla="*/ 380 w 822"/>
                    <a:gd name="T65" fmla="*/ 218 h 316"/>
                    <a:gd name="T66" fmla="*/ 341 w 822"/>
                    <a:gd name="T67" fmla="*/ 218 h 316"/>
                    <a:gd name="T68" fmla="*/ 383 w 822"/>
                    <a:gd name="T69" fmla="*/ 149 h 316"/>
                    <a:gd name="T70" fmla="*/ 343 w 822"/>
                    <a:gd name="T71" fmla="*/ 89 h 316"/>
                    <a:gd name="T72" fmla="*/ 275 w 822"/>
                    <a:gd name="T73" fmla="*/ 184 h 316"/>
                    <a:gd name="T74" fmla="*/ 307 w 822"/>
                    <a:gd name="T75" fmla="*/ 184 h 316"/>
                    <a:gd name="T76" fmla="*/ 307 w 822"/>
                    <a:gd name="T77" fmla="*/ 218 h 316"/>
                    <a:gd name="T78" fmla="*/ 275 w 822"/>
                    <a:gd name="T79" fmla="*/ 218 h 316"/>
                    <a:gd name="T80" fmla="*/ 275 w 822"/>
                    <a:gd name="T81" fmla="*/ 184 h 316"/>
                    <a:gd name="T82" fmla="*/ 173 w 822"/>
                    <a:gd name="T83" fmla="*/ 131 h 316"/>
                    <a:gd name="T84" fmla="*/ 199 w 822"/>
                    <a:gd name="T85" fmla="*/ 89 h 316"/>
                    <a:gd name="T86" fmla="*/ 239 w 822"/>
                    <a:gd name="T87" fmla="*/ 89 h 316"/>
                    <a:gd name="T88" fmla="*/ 197 w 822"/>
                    <a:gd name="T89" fmla="*/ 152 h 316"/>
                    <a:gd name="T90" fmla="*/ 239 w 822"/>
                    <a:gd name="T91" fmla="*/ 218 h 316"/>
                    <a:gd name="T92" fmla="*/ 194 w 822"/>
                    <a:gd name="T93" fmla="*/ 218 h 316"/>
                    <a:gd name="T94" fmla="*/ 168 w 822"/>
                    <a:gd name="T95" fmla="*/ 170 h 316"/>
                    <a:gd name="T96" fmla="*/ 142 w 822"/>
                    <a:gd name="T97" fmla="*/ 218 h 316"/>
                    <a:gd name="T98" fmla="*/ 102 w 822"/>
                    <a:gd name="T99" fmla="*/ 218 h 316"/>
                    <a:gd name="T100" fmla="*/ 144 w 822"/>
                    <a:gd name="T101" fmla="*/ 149 h 316"/>
                    <a:gd name="T102" fmla="*/ 102 w 822"/>
                    <a:gd name="T103" fmla="*/ 89 h 316"/>
                    <a:gd name="T104" fmla="*/ 150 w 822"/>
                    <a:gd name="T105" fmla="*/ 89 h 316"/>
                    <a:gd name="T106" fmla="*/ 173 w 822"/>
                    <a:gd name="T107" fmla="*/ 131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89"/>
                      </a:moveTo>
                      <a:lnTo>
                        <a:pt x="627" y="89"/>
                      </a:lnTo>
                      <a:lnTo>
                        <a:pt x="650" y="131"/>
                      </a:lnTo>
                      <a:lnTo>
                        <a:pt x="676" y="89"/>
                      </a:lnTo>
                      <a:lnTo>
                        <a:pt x="716" y="89"/>
                      </a:lnTo>
                      <a:lnTo>
                        <a:pt x="674" y="152"/>
                      </a:lnTo>
                      <a:lnTo>
                        <a:pt x="716" y="218"/>
                      </a:lnTo>
                      <a:lnTo>
                        <a:pt x="671" y="218"/>
                      </a:lnTo>
                      <a:lnTo>
                        <a:pt x="645" y="170"/>
                      </a:lnTo>
                      <a:lnTo>
                        <a:pt x="619" y="218"/>
                      </a:lnTo>
                      <a:lnTo>
                        <a:pt x="579" y="218"/>
                      </a:lnTo>
                      <a:lnTo>
                        <a:pt x="621" y="149"/>
                      </a:lnTo>
                      <a:lnTo>
                        <a:pt x="582" y="89"/>
                      </a:lnTo>
                      <a:close/>
                      <a:moveTo>
                        <a:pt x="514" y="184"/>
                      </a:moveTo>
                      <a:lnTo>
                        <a:pt x="545" y="184"/>
                      </a:lnTo>
                      <a:lnTo>
                        <a:pt x="545" y="218"/>
                      </a:lnTo>
                      <a:lnTo>
                        <a:pt x="514" y="218"/>
                      </a:lnTo>
                      <a:lnTo>
                        <a:pt x="514" y="184"/>
                      </a:lnTo>
                      <a:close/>
                      <a:moveTo>
                        <a:pt x="343" y="89"/>
                      </a:moveTo>
                      <a:lnTo>
                        <a:pt x="388" y="89"/>
                      </a:lnTo>
                      <a:lnTo>
                        <a:pt x="412" y="131"/>
                      </a:lnTo>
                      <a:lnTo>
                        <a:pt x="438" y="89"/>
                      </a:lnTo>
                      <a:lnTo>
                        <a:pt x="477" y="89"/>
                      </a:lnTo>
                      <a:lnTo>
                        <a:pt x="435" y="152"/>
                      </a:lnTo>
                      <a:lnTo>
                        <a:pt x="477" y="218"/>
                      </a:lnTo>
                      <a:lnTo>
                        <a:pt x="433" y="218"/>
                      </a:lnTo>
                      <a:lnTo>
                        <a:pt x="406" y="170"/>
                      </a:lnTo>
                      <a:lnTo>
                        <a:pt x="380" y="218"/>
                      </a:lnTo>
                      <a:lnTo>
                        <a:pt x="341" y="218"/>
                      </a:lnTo>
                      <a:lnTo>
                        <a:pt x="383" y="149"/>
                      </a:lnTo>
                      <a:lnTo>
                        <a:pt x="343" y="89"/>
                      </a:lnTo>
                      <a:close/>
                      <a:moveTo>
                        <a:pt x="275" y="184"/>
                      </a:moveTo>
                      <a:lnTo>
                        <a:pt x="307" y="184"/>
                      </a:lnTo>
                      <a:lnTo>
                        <a:pt x="307" y="218"/>
                      </a:lnTo>
                      <a:lnTo>
                        <a:pt x="275" y="218"/>
                      </a:lnTo>
                      <a:lnTo>
                        <a:pt x="275" y="184"/>
                      </a:lnTo>
                      <a:close/>
                      <a:moveTo>
                        <a:pt x="173" y="131"/>
                      </a:moveTo>
                      <a:lnTo>
                        <a:pt x="199" y="89"/>
                      </a:lnTo>
                      <a:lnTo>
                        <a:pt x="239" y="89"/>
                      </a:lnTo>
                      <a:lnTo>
                        <a:pt x="197" y="152"/>
                      </a:lnTo>
                      <a:lnTo>
                        <a:pt x="239" y="218"/>
                      </a:lnTo>
                      <a:lnTo>
                        <a:pt x="194" y="218"/>
                      </a:lnTo>
                      <a:lnTo>
                        <a:pt x="168" y="170"/>
                      </a:lnTo>
                      <a:lnTo>
                        <a:pt x="142" y="218"/>
                      </a:lnTo>
                      <a:lnTo>
                        <a:pt x="102" y="218"/>
                      </a:lnTo>
                      <a:lnTo>
                        <a:pt x="144" y="149"/>
                      </a:lnTo>
                      <a:lnTo>
                        <a:pt x="102" y="89"/>
                      </a:lnTo>
                      <a:lnTo>
                        <a:pt x="150" y="89"/>
                      </a:lnTo>
                      <a:lnTo>
                        <a:pt x="173" y="131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9">
                  <a:extLst>
                    <a:ext uri="{FF2B5EF4-FFF2-40B4-BE49-F238E27FC236}">
                      <a16:creationId xmlns:a16="http://schemas.microsoft.com/office/drawing/2014/main" id="{18C7B3A1-A82E-45FF-B504-C27ECE257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355020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B7D81D3-7C8C-45F6-959B-571C82BD384F}"/>
                </a:ext>
              </a:extLst>
            </p:cNvPr>
            <p:cNvSpPr/>
            <p:nvPr/>
          </p:nvSpPr>
          <p:spPr>
            <a:xfrm>
              <a:off x="10011110" y="3210783"/>
              <a:ext cx="86319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Route Table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363F95A-381D-4866-B401-C9063C0FC14A}"/>
              </a:ext>
            </a:extLst>
          </p:cNvPr>
          <p:cNvGrpSpPr/>
          <p:nvPr/>
        </p:nvGrpSpPr>
        <p:grpSpPr>
          <a:xfrm>
            <a:off x="6582947" y="1432041"/>
            <a:ext cx="595644" cy="947551"/>
            <a:chOff x="3674869" y="4320417"/>
            <a:chExt cx="595644" cy="947551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1A31866-17DF-44DC-A004-BBA8B227B904}"/>
                </a:ext>
              </a:extLst>
            </p:cNvPr>
            <p:cNvGrpSpPr/>
            <p:nvPr/>
          </p:nvGrpSpPr>
          <p:grpSpPr>
            <a:xfrm>
              <a:off x="3680635" y="4320417"/>
              <a:ext cx="582945" cy="635162"/>
              <a:chOff x="11128158" y="2882206"/>
              <a:chExt cx="582945" cy="635162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EC2B6E1-0A9F-481F-A243-EEA425658E33}"/>
                  </a:ext>
                </a:extLst>
              </p:cNvPr>
              <p:cNvSpPr/>
              <p:nvPr/>
            </p:nvSpPr>
            <p:spPr>
              <a:xfrm>
                <a:off x="11128158" y="2882206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9" name="Freeform 28">
                <a:extLst>
                  <a:ext uri="{FF2B5EF4-FFF2-40B4-BE49-F238E27FC236}">
                    <a16:creationId xmlns:a16="http://schemas.microsoft.com/office/drawing/2014/main" id="{BEA467C8-D6E3-43D8-BBDE-ADE781DC9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1003" y="2951107"/>
                <a:ext cx="359515" cy="478917"/>
              </a:xfrm>
              <a:custGeom>
                <a:avLst/>
                <a:gdLst>
                  <a:gd name="T0" fmla="*/ 603 w 1207"/>
                  <a:gd name="T1" fmla="*/ 0 h 1610"/>
                  <a:gd name="T2" fmla="*/ 0 w 1207"/>
                  <a:gd name="T3" fmla="*/ 260 h 1610"/>
                  <a:gd name="T4" fmla="*/ 0 w 1207"/>
                  <a:gd name="T5" fmla="*/ 834 h 1610"/>
                  <a:gd name="T6" fmla="*/ 0 w 1207"/>
                  <a:gd name="T7" fmla="*/ 834 h 1610"/>
                  <a:gd name="T8" fmla="*/ 603 w 1207"/>
                  <a:gd name="T9" fmla="*/ 1609 h 1610"/>
                  <a:gd name="T10" fmla="*/ 1206 w 1207"/>
                  <a:gd name="T11" fmla="*/ 834 h 1610"/>
                  <a:gd name="T12" fmla="*/ 1206 w 1207"/>
                  <a:gd name="T13" fmla="*/ 834 h 1610"/>
                  <a:gd name="T14" fmla="*/ 1206 w 1207"/>
                  <a:gd name="T15" fmla="*/ 260 h 1610"/>
                  <a:gd name="T16" fmla="*/ 603 w 1207"/>
                  <a:gd name="T17" fmla="*/ 0 h 1610"/>
                  <a:gd name="T18" fmla="*/ 702 w 1207"/>
                  <a:gd name="T19" fmla="*/ 1051 h 1610"/>
                  <a:gd name="T20" fmla="*/ 267 w 1207"/>
                  <a:gd name="T21" fmla="*/ 1051 h 1610"/>
                  <a:gd name="T22" fmla="*/ 267 w 1207"/>
                  <a:gd name="T23" fmla="*/ 990 h 1610"/>
                  <a:gd name="T24" fmla="*/ 702 w 1207"/>
                  <a:gd name="T25" fmla="*/ 990 h 1610"/>
                  <a:gd name="T26" fmla="*/ 702 w 1207"/>
                  <a:gd name="T27" fmla="*/ 1051 h 1610"/>
                  <a:gd name="T28" fmla="*/ 702 w 1207"/>
                  <a:gd name="T29" fmla="*/ 816 h 1610"/>
                  <a:gd name="T30" fmla="*/ 267 w 1207"/>
                  <a:gd name="T31" fmla="*/ 816 h 1610"/>
                  <a:gd name="T32" fmla="*/ 267 w 1207"/>
                  <a:gd name="T33" fmla="*/ 756 h 1610"/>
                  <a:gd name="T34" fmla="*/ 702 w 1207"/>
                  <a:gd name="T35" fmla="*/ 756 h 1610"/>
                  <a:gd name="T36" fmla="*/ 702 w 1207"/>
                  <a:gd name="T37" fmla="*/ 816 h 1610"/>
                  <a:gd name="T38" fmla="*/ 702 w 1207"/>
                  <a:gd name="T39" fmla="*/ 567 h 1610"/>
                  <a:gd name="T40" fmla="*/ 267 w 1207"/>
                  <a:gd name="T41" fmla="*/ 567 h 1610"/>
                  <a:gd name="T42" fmla="*/ 267 w 1207"/>
                  <a:gd name="T43" fmla="*/ 506 h 1610"/>
                  <a:gd name="T44" fmla="*/ 702 w 1207"/>
                  <a:gd name="T45" fmla="*/ 506 h 1610"/>
                  <a:gd name="T46" fmla="*/ 702 w 1207"/>
                  <a:gd name="T47" fmla="*/ 567 h 1610"/>
                  <a:gd name="T48" fmla="*/ 964 w 1207"/>
                  <a:gd name="T49" fmla="*/ 967 h 1610"/>
                  <a:gd name="T50" fmla="*/ 860 w 1207"/>
                  <a:gd name="T51" fmla="*/ 1072 h 1610"/>
                  <a:gd name="T52" fmla="*/ 791 w 1207"/>
                  <a:gd name="T53" fmla="*/ 1004 h 1610"/>
                  <a:gd name="T54" fmla="*/ 791 w 1207"/>
                  <a:gd name="T55" fmla="*/ 975 h 1610"/>
                  <a:gd name="T56" fmla="*/ 820 w 1207"/>
                  <a:gd name="T57" fmla="*/ 975 h 1610"/>
                  <a:gd name="T58" fmla="*/ 860 w 1207"/>
                  <a:gd name="T59" fmla="*/ 1014 h 1610"/>
                  <a:gd name="T60" fmla="*/ 938 w 1207"/>
                  <a:gd name="T61" fmla="*/ 935 h 1610"/>
                  <a:gd name="T62" fmla="*/ 967 w 1207"/>
                  <a:gd name="T63" fmla="*/ 935 h 1610"/>
                  <a:gd name="T64" fmla="*/ 964 w 1207"/>
                  <a:gd name="T65" fmla="*/ 967 h 1610"/>
                  <a:gd name="T66" fmla="*/ 815 w 1207"/>
                  <a:gd name="T67" fmla="*/ 732 h 1610"/>
                  <a:gd name="T68" fmla="*/ 815 w 1207"/>
                  <a:gd name="T69" fmla="*/ 703 h 1610"/>
                  <a:gd name="T70" fmla="*/ 844 w 1207"/>
                  <a:gd name="T71" fmla="*/ 703 h 1610"/>
                  <a:gd name="T72" fmla="*/ 886 w 1207"/>
                  <a:gd name="T73" fmla="*/ 745 h 1610"/>
                  <a:gd name="T74" fmla="*/ 928 w 1207"/>
                  <a:gd name="T75" fmla="*/ 703 h 1610"/>
                  <a:gd name="T76" fmla="*/ 957 w 1207"/>
                  <a:gd name="T77" fmla="*/ 703 h 1610"/>
                  <a:gd name="T78" fmla="*/ 957 w 1207"/>
                  <a:gd name="T79" fmla="*/ 732 h 1610"/>
                  <a:gd name="T80" fmla="*/ 915 w 1207"/>
                  <a:gd name="T81" fmla="*/ 774 h 1610"/>
                  <a:gd name="T82" fmla="*/ 957 w 1207"/>
                  <a:gd name="T83" fmla="*/ 816 h 1610"/>
                  <a:gd name="T84" fmla="*/ 957 w 1207"/>
                  <a:gd name="T85" fmla="*/ 845 h 1610"/>
                  <a:gd name="T86" fmla="*/ 943 w 1207"/>
                  <a:gd name="T87" fmla="*/ 850 h 1610"/>
                  <a:gd name="T88" fmla="*/ 930 w 1207"/>
                  <a:gd name="T89" fmla="*/ 845 h 1610"/>
                  <a:gd name="T90" fmla="*/ 888 w 1207"/>
                  <a:gd name="T91" fmla="*/ 803 h 1610"/>
                  <a:gd name="T92" fmla="*/ 846 w 1207"/>
                  <a:gd name="T93" fmla="*/ 845 h 1610"/>
                  <a:gd name="T94" fmla="*/ 833 w 1207"/>
                  <a:gd name="T95" fmla="*/ 850 h 1610"/>
                  <a:gd name="T96" fmla="*/ 820 w 1207"/>
                  <a:gd name="T97" fmla="*/ 845 h 1610"/>
                  <a:gd name="T98" fmla="*/ 820 w 1207"/>
                  <a:gd name="T99" fmla="*/ 816 h 1610"/>
                  <a:gd name="T100" fmla="*/ 862 w 1207"/>
                  <a:gd name="T101" fmla="*/ 774 h 1610"/>
                  <a:gd name="T102" fmla="*/ 815 w 1207"/>
                  <a:gd name="T103" fmla="*/ 732 h 1610"/>
                  <a:gd name="T104" fmla="*/ 970 w 1207"/>
                  <a:gd name="T105" fmla="*/ 501 h 1610"/>
                  <a:gd name="T106" fmla="*/ 865 w 1207"/>
                  <a:gd name="T107" fmla="*/ 606 h 1610"/>
                  <a:gd name="T108" fmla="*/ 797 w 1207"/>
                  <a:gd name="T109" fmla="*/ 538 h 1610"/>
                  <a:gd name="T110" fmla="*/ 797 w 1207"/>
                  <a:gd name="T111" fmla="*/ 509 h 1610"/>
                  <a:gd name="T112" fmla="*/ 825 w 1207"/>
                  <a:gd name="T113" fmla="*/ 509 h 1610"/>
                  <a:gd name="T114" fmla="*/ 865 w 1207"/>
                  <a:gd name="T115" fmla="*/ 548 h 1610"/>
                  <a:gd name="T116" fmla="*/ 943 w 1207"/>
                  <a:gd name="T117" fmla="*/ 470 h 1610"/>
                  <a:gd name="T118" fmla="*/ 972 w 1207"/>
                  <a:gd name="T119" fmla="*/ 470 h 1610"/>
                  <a:gd name="T120" fmla="*/ 970 w 1207"/>
                  <a:gd name="T121" fmla="*/ 501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07" h="1610">
                    <a:moveTo>
                      <a:pt x="603" y="0"/>
                    </a:moveTo>
                    <a:lnTo>
                      <a:pt x="0" y="260"/>
                    </a:lnTo>
                    <a:lnTo>
                      <a:pt x="0" y="834"/>
                    </a:lnTo>
                    <a:lnTo>
                      <a:pt x="0" y="834"/>
                    </a:lnTo>
                    <a:cubicBezTo>
                      <a:pt x="18" y="1153"/>
                      <a:pt x="251" y="1433"/>
                      <a:pt x="603" y="1609"/>
                    </a:cubicBezTo>
                    <a:cubicBezTo>
                      <a:pt x="954" y="1433"/>
                      <a:pt x="1187" y="1153"/>
                      <a:pt x="1206" y="834"/>
                    </a:cubicBezTo>
                    <a:lnTo>
                      <a:pt x="1206" y="834"/>
                    </a:lnTo>
                    <a:lnTo>
                      <a:pt x="1206" y="260"/>
                    </a:lnTo>
                    <a:lnTo>
                      <a:pt x="603" y="0"/>
                    </a:lnTo>
                    <a:close/>
                    <a:moveTo>
                      <a:pt x="702" y="1051"/>
                    </a:moveTo>
                    <a:lnTo>
                      <a:pt x="267" y="1051"/>
                    </a:lnTo>
                    <a:lnTo>
                      <a:pt x="267" y="990"/>
                    </a:lnTo>
                    <a:lnTo>
                      <a:pt x="702" y="990"/>
                    </a:lnTo>
                    <a:lnTo>
                      <a:pt x="702" y="1051"/>
                    </a:lnTo>
                    <a:close/>
                    <a:moveTo>
                      <a:pt x="702" y="816"/>
                    </a:moveTo>
                    <a:lnTo>
                      <a:pt x="267" y="816"/>
                    </a:lnTo>
                    <a:lnTo>
                      <a:pt x="267" y="756"/>
                    </a:lnTo>
                    <a:lnTo>
                      <a:pt x="702" y="756"/>
                    </a:lnTo>
                    <a:lnTo>
                      <a:pt x="702" y="816"/>
                    </a:lnTo>
                    <a:close/>
                    <a:moveTo>
                      <a:pt x="702" y="567"/>
                    </a:moveTo>
                    <a:lnTo>
                      <a:pt x="267" y="567"/>
                    </a:lnTo>
                    <a:lnTo>
                      <a:pt x="267" y="506"/>
                    </a:lnTo>
                    <a:lnTo>
                      <a:pt x="702" y="506"/>
                    </a:lnTo>
                    <a:lnTo>
                      <a:pt x="702" y="567"/>
                    </a:lnTo>
                    <a:close/>
                    <a:moveTo>
                      <a:pt x="964" y="967"/>
                    </a:moveTo>
                    <a:lnTo>
                      <a:pt x="860" y="1072"/>
                    </a:lnTo>
                    <a:lnTo>
                      <a:pt x="791" y="1004"/>
                    </a:lnTo>
                    <a:cubicBezTo>
                      <a:pt x="784" y="996"/>
                      <a:pt x="783" y="983"/>
                      <a:pt x="791" y="975"/>
                    </a:cubicBezTo>
                    <a:cubicBezTo>
                      <a:pt x="798" y="967"/>
                      <a:pt x="812" y="967"/>
                      <a:pt x="820" y="975"/>
                    </a:cubicBezTo>
                    <a:lnTo>
                      <a:pt x="860" y="1014"/>
                    </a:lnTo>
                    <a:lnTo>
                      <a:pt x="938" y="935"/>
                    </a:lnTo>
                    <a:cubicBezTo>
                      <a:pt x="946" y="928"/>
                      <a:pt x="959" y="928"/>
                      <a:pt x="967" y="935"/>
                    </a:cubicBezTo>
                    <a:cubicBezTo>
                      <a:pt x="972" y="946"/>
                      <a:pt x="972" y="959"/>
                      <a:pt x="964" y="967"/>
                    </a:cubicBezTo>
                    <a:close/>
                    <a:moveTo>
                      <a:pt x="815" y="732"/>
                    </a:moveTo>
                    <a:cubicBezTo>
                      <a:pt x="807" y="724"/>
                      <a:pt x="807" y="711"/>
                      <a:pt x="815" y="703"/>
                    </a:cubicBezTo>
                    <a:cubicBezTo>
                      <a:pt x="823" y="695"/>
                      <a:pt x="836" y="695"/>
                      <a:pt x="844" y="703"/>
                    </a:cubicBezTo>
                    <a:lnTo>
                      <a:pt x="886" y="745"/>
                    </a:lnTo>
                    <a:lnTo>
                      <a:pt x="928" y="703"/>
                    </a:lnTo>
                    <a:cubicBezTo>
                      <a:pt x="936" y="695"/>
                      <a:pt x="949" y="695"/>
                      <a:pt x="957" y="703"/>
                    </a:cubicBezTo>
                    <a:cubicBezTo>
                      <a:pt x="964" y="711"/>
                      <a:pt x="964" y="724"/>
                      <a:pt x="957" y="732"/>
                    </a:cubicBezTo>
                    <a:lnTo>
                      <a:pt x="915" y="774"/>
                    </a:lnTo>
                    <a:lnTo>
                      <a:pt x="957" y="816"/>
                    </a:lnTo>
                    <a:cubicBezTo>
                      <a:pt x="964" y="824"/>
                      <a:pt x="964" y="837"/>
                      <a:pt x="957" y="845"/>
                    </a:cubicBezTo>
                    <a:cubicBezTo>
                      <a:pt x="954" y="847"/>
                      <a:pt x="948" y="850"/>
                      <a:pt x="943" y="850"/>
                    </a:cubicBezTo>
                    <a:cubicBezTo>
                      <a:pt x="937" y="850"/>
                      <a:pt x="933" y="847"/>
                      <a:pt x="930" y="845"/>
                    </a:cubicBezTo>
                    <a:lnTo>
                      <a:pt x="888" y="803"/>
                    </a:lnTo>
                    <a:lnTo>
                      <a:pt x="846" y="845"/>
                    </a:lnTo>
                    <a:cubicBezTo>
                      <a:pt x="844" y="847"/>
                      <a:pt x="838" y="850"/>
                      <a:pt x="833" y="850"/>
                    </a:cubicBezTo>
                    <a:cubicBezTo>
                      <a:pt x="827" y="850"/>
                      <a:pt x="823" y="847"/>
                      <a:pt x="820" y="845"/>
                    </a:cubicBezTo>
                    <a:cubicBezTo>
                      <a:pt x="812" y="837"/>
                      <a:pt x="812" y="824"/>
                      <a:pt x="820" y="816"/>
                    </a:cubicBezTo>
                    <a:lnTo>
                      <a:pt x="862" y="774"/>
                    </a:lnTo>
                    <a:lnTo>
                      <a:pt x="815" y="732"/>
                    </a:lnTo>
                    <a:close/>
                    <a:moveTo>
                      <a:pt x="970" y="501"/>
                    </a:moveTo>
                    <a:lnTo>
                      <a:pt x="865" y="606"/>
                    </a:lnTo>
                    <a:lnTo>
                      <a:pt x="797" y="538"/>
                    </a:lnTo>
                    <a:cubicBezTo>
                      <a:pt x="789" y="530"/>
                      <a:pt x="789" y="517"/>
                      <a:pt x="797" y="509"/>
                    </a:cubicBezTo>
                    <a:cubicBezTo>
                      <a:pt x="805" y="501"/>
                      <a:pt x="818" y="501"/>
                      <a:pt x="825" y="509"/>
                    </a:cubicBezTo>
                    <a:lnTo>
                      <a:pt x="865" y="548"/>
                    </a:lnTo>
                    <a:lnTo>
                      <a:pt x="943" y="470"/>
                    </a:lnTo>
                    <a:cubicBezTo>
                      <a:pt x="951" y="462"/>
                      <a:pt x="964" y="462"/>
                      <a:pt x="972" y="470"/>
                    </a:cubicBezTo>
                    <a:cubicBezTo>
                      <a:pt x="978" y="480"/>
                      <a:pt x="978" y="493"/>
                      <a:pt x="970" y="501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620BA84-A688-483E-9B8C-8EA222406C9D}"/>
                </a:ext>
              </a:extLst>
            </p:cNvPr>
            <p:cNvSpPr/>
            <p:nvPr/>
          </p:nvSpPr>
          <p:spPr>
            <a:xfrm>
              <a:off x="3674869" y="4929414"/>
              <a:ext cx="5956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Security Lists</a:t>
              </a:r>
            </a:p>
          </p:txBody>
        </p:sp>
      </p:grpSp>
      <p:sp>
        <p:nvSpPr>
          <p:cNvPr id="170" name="Speech Bubble: Rectangle with Corners Rounded 169">
            <a:extLst>
              <a:ext uri="{FF2B5EF4-FFF2-40B4-BE49-F238E27FC236}">
                <a16:creationId xmlns:a16="http://schemas.microsoft.com/office/drawing/2014/main" id="{7CD6C6B3-FDF4-4BBE-B154-C364B930ACE0}"/>
              </a:ext>
            </a:extLst>
          </p:cNvPr>
          <p:cNvSpPr/>
          <p:nvPr/>
        </p:nvSpPr>
        <p:spPr>
          <a:xfrm>
            <a:off x="6323440" y="490534"/>
            <a:ext cx="1475265" cy="764589"/>
          </a:xfrm>
          <a:prstGeom prst="wedgeRoundRectCallout">
            <a:avLst>
              <a:gd name="adj1" fmla="val -58019"/>
              <a:gd name="adj2" fmla="val 15058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Virtual Cloud Network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private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public </a:t>
            </a:r>
            <a:r>
              <a:rPr lang="nl-NL" sz="900" dirty="0" err="1">
                <a:solidFill>
                  <a:schemeClr val="dk1"/>
                </a:solidFill>
              </a:rPr>
              <a:t>subnet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access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public internet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336D1B3-3FFD-4265-BEB5-398EF58886C1}"/>
              </a:ext>
            </a:extLst>
          </p:cNvPr>
          <p:cNvSpPr/>
          <p:nvPr/>
        </p:nvSpPr>
        <p:spPr>
          <a:xfrm>
            <a:off x="2587701" y="2032834"/>
            <a:ext cx="530546" cy="558982"/>
          </a:xfrm>
          <a:prstGeom prst="roundRect">
            <a:avLst/>
          </a:prstGeom>
          <a:solidFill>
            <a:srgbClr val="F8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API Gateway</a:t>
            </a:r>
            <a:endParaRPr lang="en-NL" sz="900" dirty="0"/>
          </a:p>
        </p:txBody>
      </p:sp>
      <p:sp>
        <p:nvSpPr>
          <p:cNvPr id="96" name="Speech Bubble: Rectangle with Corners Rounded 95">
            <a:extLst>
              <a:ext uri="{FF2B5EF4-FFF2-40B4-BE49-F238E27FC236}">
                <a16:creationId xmlns:a16="http://schemas.microsoft.com/office/drawing/2014/main" id="{0B99E0F0-204A-4B33-90CC-ED02D3FDACA3}"/>
              </a:ext>
            </a:extLst>
          </p:cNvPr>
          <p:cNvSpPr/>
          <p:nvPr/>
        </p:nvSpPr>
        <p:spPr>
          <a:xfrm>
            <a:off x="1113289" y="1930824"/>
            <a:ext cx="1043428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Skeleton</a:t>
            </a:r>
            <a:r>
              <a:rPr lang="nl-NL" sz="900" dirty="0">
                <a:solidFill>
                  <a:schemeClr val="dk1"/>
                </a:solidFill>
              </a:rPr>
              <a:t> API Gateway for </a:t>
            </a:r>
            <a:r>
              <a:rPr lang="nl-NL" sz="900" dirty="0" err="1">
                <a:solidFill>
                  <a:schemeClr val="dk1"/>
                </a:solidFill>
              </a:rPr>
              <a:t>deploying</a:t>
            </a:r>
            <a:r>
              <a:rPr lang="nl-NL" sz="900" dirty="0">
                <a:solidFill>
                  <a:schemeClr val="dk1"/>
                </a:solidFill>
              </a:rPr>
              <a:t> API routing </a:t>
            </a:r>
            <a:r>
              <a:rPr lang="nl-NL" sz="900" dirty="0" err="1">
                <a:solidFill>
                  <a:schemeClr val="dk1"/>
                </a:solidFill>
              </a:rPr>
              <a:t>rules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AE2D2C4-A77D-4A97-BC97-0FDAC0F04E09}"/>
              </a:ext>
            </a:extLst>
          </p:cNvPr>
          <p:cNvGrpSpPr/>
          <p:nvPr/>
        </p:nvGrpSpPr>
        <p:grpSpPr>
          <a:xfrm>
            <a:off x="4387897" y="2964036"/>
            <a:ext cx="527037" cy="424257"/>
            <a:chOff x="7061115" y="2894906"/>
            <a:chExt cx="591364" cy="54382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9E6C9E2-AD97-4B21-8146-478171ADF455}"/>
                </a:ext>
              </a:extLst>
            </p:cNvPr>
            <p:cNvSpPr/>
            <p:nvPr/>
          </p:nvSpPr>
          <p:spPr>
            <a:xfrm>
              <a:off x="7061115" y="2894906"/>
              <a:ext cx="591364" cy="54382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96597B-3306-4EC2-AABE-1D20AD286158}"/>
                </a:ext>
              </a:extLst>
            </p:cNvPr>
            <p:cNvGrpSpPr/>
            <p:nvPr/>
          </p:nvGrpSpPr>
          <p:grpSpPr>
            <a:xfrm>
              <a:off x="7148163" y="3017029"/>
              <a:ext cx="408063" cy="297847"/>
              <a:chOff x="8126925" y="1926270"/>
              <a:chExt cx="493712" cy="360363"/>
            </a:xfrm>
          </p:grpSpPr>
          <p:sp>
            <p:nvSpPr>
              <p:cNvPr id="124" name="Freeform 56">
                <a:extLst>
                  <a:ext uri="{FF2B5EF4-FFF2-40B4-BE49-F238E27FC236}">
                    <a16:creationId xmlns:a16="http://schemas.microsoft.com/office/drawing/2014/main" id="{44F83A92-FCE5-4CBA-B438-75A72E20E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8550" y="1926270"/>
                <a:ext cx="120650" cy="184150"/>
              </a:xfrm>
              <a:custGeom>
                <a:avLst/>
                <a:gdLst>
                  <a:gd name="T0" fmla="*/ 317 w 336"/>
                  <a:gd name="T1" fmla="*/ 260 h 510"/>
                  <a:gd name="T2" fmla="*/ 327 w 336"/>
                  <a:gd name="T3" fmla="*/ 163 h 510"/>
                  <a:gd name="T4" fmla="*/ 199 w 336"/>
                  <a:gd name="T5" fmla="*/ 31 h 510"/>
                  <a:gd name="T6" fmla="*/ 175 w 336"/>
                  <a:gd name="T7" fmla="*/ 0 h 510"/>
                  <a:gd name="T8" fmla="*/ 0 w 336"/>
                  <a:gd name="T9" fmla="*/ 152 h 510"/>
                  <a:gd name="T10" fmla="*/ 0 w 336"/>
                  <a:gd name="T11" fmla="*/ 170 h 510"/>
                  <a:gd name="T12" fmla="*/ 2 w 336"/>
                  <a:gd name="T13" fmla="*/ 194 h 510"/>
                  <a:gd name="T14" fmla="*/ 70 w 336"/>
                  <a:gd name="T15" fmla="*/ 333 h 510"/>
                  <a:gd name="T16" fmla="*/ 62 w 336"/>
                  <a:gd name="T17" fmla="*/ 412 h 510"/>
                  <a:gd name="T18" fmla="*/ 76 w 336"/>
                  <a:gd name="T19" fmla="*/ 469 h 510"/>
                  <a:gd name="T20" fmla="*/ 162 w 336"/>
                  <a:gd name="T21" fmla="*/ 509 h 510"/>
                  <a:gd name="T22" fmla="*/ 162 w 336"/>
                  <a:gd name="T23" fmla="*/ 509 h 510"/>
                  <a:gd name="T24" fmla="*/ 162 w 336"/>
                  <a:gd name="T25" fmla="*/ 509 h 510"/>
                  <a:gd name="T26" fmla="*/ 162 w 336"/>
                  <a:gd name="T27" fmla="*/ 509 h 510"/>
                  <a:gd name="T28" fmla="*/ 162 w 336"/>
                  <a:gd name="T29" fmla="*/ 509 h 510"/>
                  <a:gd name="T30" fmla="*/ 162 w 336"/>
                  <a:gd name="T31" fmla="*/ 509 h 510"/>
                  <a:gd name="T32" fmla="*/ 162 w 336"/>
                  <a:gd name="T33" fmla="*/ 509 h 510"/>
                  <a:gd name="T34" fmla="*/ 162 w 336"/>
                  <a:gd name="T35" fmla="*/ 509 h 510"/>
                  <a:gd name="T36" fmla="*/ 162 w 336"/>
                  <a:gd name="T37" fmla="*/ 509 h 510"/>
                  <a:gd name="T38" fmla="*/ 162 w 336"/>
                  <a:gd name="T39" fmla="*/ 509 h 510"/>
                  <a:gd name="T40" fmla="*/ 291 w 336"/>
                  <a:gd name="T41" fmla="*/ 377 h 510"/>
                  <a:gd name="T42" fmla="*/ 291 w 336"/>
                  <a:gd name="T43" fmla="*/ 377 h 510"/>
                  <a:gd name="T44" fmla="*/ 325 w 336"/>
                  <a:gd name="T45" fmla="*/ 349 h 510"/>
                  <a:gd name="T46" fmla="*/ 333 w 336"/>
                  <a:gd name="T47" fmla="*/ 296 h 510"/>
                  <a:gd name="T48" fmla="*/ 317 w 336"/>
                  <a:gd name="T49" fmla="*/ 26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510">
                    <a:moveTo>
                      <a:pt x="317" y="260"/>
                    </a:moveTo>
                    <a:cubicBezTo>
                      <a:pt x="322" y="239"/>
                      <a:pt x="327" y="199"/>
                      <a:pt x="327" y="163"/>
                    </a:cubicBezTo>
                    <a:cubicBezTo>
                      <a:pt x="327" y="102"/>
                      <a:pt x="272" y="39"/>
                      <a:pt x="199" y="31"/>
                    </a:cubicBezTo>
                    <a:lnTo>
                      <a:pt x="175" y="0"/>
                    </a:lnTo>
                    <a:cubicBezTo>
                      <a:pt x="0" y="8"/>
                      <a:pt x="0" y="152"/>
                      <a:pt x="0" y="152"/>
                    </a:cubicBezTo>
                    <a:lnTo>
                      <a:pt x="0" y="170"/>
                    </a:lnTo>
                    <a:cubicBezTo>
                      <a:pt x="0" y="178"/>
                      <a:pt x="0" y="186"/>
                      <a:pt x="2" y="194"/>
                    </a:cubicBezTo>
                    <a:cubicBezTo>
                      <a:pt x="44" y="228"/>
                      <a:pt x="70" y="280"/>
                      <a:pt x="70" y="333"/>
                    </a:cubicBezTo>
                    <a:cubicBezTo>
                      <a:pt x="70" y="357"/>
                      <a:pt x="68" y="383"/>
                      <a:pt x="62" y="412"/>
                    </a:cubicBezTo>
                    <a:cubicBezTo>
                      <a:pt x="73" y="430"/>
                      <a:pt x="78" y="448"/>
                      <a:pt x="76" y="469"/>
                    </a:cubicBezTo>
                    <a:cubicBezTo>
                      <a:pt x="110" y="506"/>
                      <a:pt x="154" y="509"/>
                      <a:pt x="162" y="509"/>
                    </a:cubicBez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cubicBezTo>
                      <a:pt x="178" y="509"/>
                      <a:pt x="272" y="503"/>
                      <a:pt x="291" y="377"/>
                    </a:cubicBezTo>
                    <a:lnTo>
                      <a:pt x="291" y="377"/>
                    </a:lnTo>
                    <a:cubicBezTo>
                      <a:pt x="306" y="377"/>
                      <a:pt x="322" y="364"/>
                      <a:pt x="325" y="349"/>
                    </a:cubicBezTo>
                    <a:lnTo>
                      <a:pt x="333" y="296"/>
                    </a:lnTo>
                    <a:cubicBezTo>
                      <a:pt x="335" y="278"/>
                      <a:pt x="327" y="265"/>
                      <a:pt x="317" y="260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" name="Freeform 57">
                <a:extLst>
                  <a:ext uri="{FF2B5EF4-FFF2-40B4-BE49-F238E27FC236}">
                    <a16:creationId xmlns:a16="http://schemas.microsoft.com/office/drawing/2014/main" id="{73DEE289-DE49-4E87-8482-EA6DD64C0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0137" y="2108833"/>
                <a:ext cx="190500" cy="177800"/>
              </a:xfrm>
              <a:custGeom>
                <a:avLst/>
                <a:gdLst>
                  <a:gd name="T0" fmla="*/ 451 w 528"/>
                  <a:gd name="T1" fmla="*/ 47 h 494"/>
                  <a:gd name="T2" fmla="*/ 451 w 528"/>
                  <a:gd name="T3" fmla="*/ 47 h 494"/>
                  <a:gd name="T4" fmla="*/ 364 w 528"/>
                  <a:gd name="T5" fmla="*/ 21 h 494"/>
                  <a:gd name="T6" fmla="*/ 317 w 528"/>
                  <a:gd name="T7" fmla="*/ 8 h 494"/>
                  <a:gd name="T8" fmla="*/ 283 w 528"/>
                  <a:gd name="T9" fmla="*/ 0 h 494"/>
                  <a:gd name="T10" fmla="*/ 283 w 528"/>
                  <a:gd name="T11" fmla="*/ 0 h 494"/>
                  <a:gd name="T12" fmla="*/ 157 w 528"/>
                  <a:gd name="T13" fmla="*/ 50 h 494"/>
                  <a:gd name="T14" fmla="*/ 157 w 528"/>
                  <a:gd name="T15" fmla="*/ 50 h 494"/>
                  <a:gd name="T16" fmla="*/ 57 w 528"/>
                  <a:gd name="T17" fmla="*/ 24 h 494"/>
                  <a:gd name="T18" fmla="*/ 18 w 528"/>
                  <a:gd name="T19" fmla="*/ 79 h 494"/>
                  <a:gd name="T20" fmla="*/ 0 w 528"/>
                  <a:gd name="T21" fmla="*/ 126 h 494"/>
                  <a:gd name="T22" fmla="*/ 13 w 528"/>
                  <a:gd name="T23" fmla="*/ 128 h 494"/>
                  <a:gd name="T24" fmla="*/ 63 w 528"/>
                  <a:gd name="T25" fmla="*/ 142 h 494"/>
                  <a:gd name="T26" fmla="*/ 136 w 528"/>
                  <a:gd name="T27" fmla="*/ 165 h 494"/>
                  <a:gd name="T28" fmla="*/ 157 w 528"/>
                  <a:gd name="T29" fmla="*/ 173 h 494"/>
                  <a:gd name="T30" fmla="*/ 267 w 528"/>
                  <a:gd name="T31" fmla="*/ 354 h 494"/>
                  <a:gd name="T32" fmla="*/ 267 w 528"/>
                  <a:gd name="T33" fmla="*/ 493 h 494"/>
                  <a:gd name="T34" fmla="*/ 527 w 528"/>
                  <a:gd name="T35" fmla="*/ 493 h 494"/>
                  <a:gd name="T36" fmla="*/ 527 w 528"/>
                  <a:gd name="T37" fmla="*/ 178 h 494"/>
                  <a:gd name="T38" fmla="*/ 451 w 528"/>
                  <a:gd name="T39" fmla="*/ 47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8" h="494">
                    <a:moveTo>
                      <a:pt x="451" y="47"/>
                    </a:moveTo>
                    <a:lnTo>
                      <a:pt x="451" y="47"/>
                    </a:lnTo>
                    <a:cubicBezTo>
                      <a:pt x="427" y="39"/>
                      <a:pt x="396" y="29"/>
                      <a:pt x="364" y="21"/>
                    </a:cubicBezTo>
                    <a:cubicBezTo>
                      <a:pt x="346" y="16"/>
                      <a:pt x="330" y="10"/>
                      <a:pt x="317" y="8"/>
                    </a:cubicBezTo>
                    <a:cubicBezTo>
                      <a:pt x="296" y="3"/>
                      <a:pt x="283" y="0"/>
                      <a:pt x="283" y="0"/>
                    </a:cubicBezTo>
                    <a:lnTo>
                      <a:pt x="283" y="0"/>
                    </a:lnTo>
                    <a:cubicBezTo>
                      <a:pt x="259" y="34"/>
                      <a:pt x="210" y="50"/>
                      <a:pt x="157" y="50"/>
                    </a:cubicBezTo>
                    <a:lnTo>
                      <a:pt x="157" y="50"/>
                    </a:lnTo>
                    <a:cubicBezTo>
                      <a:pt x="120" y="50"/>
                      <a:pt x="84" y="39"/>
                      <a:pt x="57" y="24"/>
                    </a:cubicBezTo>
                    <a:cubicBezTo>
                      <a:pt x="52" y="47"/>
                      <a:pt x="39" y="65"/>
                      <a:pt x="18" y="79"/>
                    </a:cubicBezTo>
                    <a:cubicBezTo>
                      <a:pt x="13" y="94"/>
                      <a:pt x="8" y="110"/>
                      <a:pt x="0" y="126"/>
                    </a:cubicBezTo>
                    <a:lnTo>
                      <a:pt x="13" y="128"/>
                    </a:lnTo>
                    <a:cubicBezTo>
                      <a:pt x="26" y="131"/>
                      <a:pt x="44" y="136"/>
                      <a:pt x="63" y="142"/>
                    </a:cubicBezTo>
                    <a:cubicBezTo>
                      <a:pt x="92" y="149"/>
                      <a:pt x="118" y="157"/>
                      <a:pt x="136" y="165"/>
                    </a:cubicBezTo>
                    <a:lnTo>
                      <a:pt x="157" y="173"/>
                    </a:lnTo>
                    <a:cubicBezTo>
                      <a:pt x="225" y="210"/>
                      <a:pt x="267" y="278"/>
                      <a:pt x="267" y="354"/>
                    </a:cubicBezTo>
                    <a:lnTo>
                      <a:pt x="267" y="493"/>
                    </a:lnTo>
                    <a:lnTo>
                      <a:pt x="527" y="493"/>
                    </a:lnTo>
                    <a:lnTo>
                      <a:pt x="527" y="178"/>
                    </a:lnTo>
                    <a:cubicBezTo>
                      <a:pt x="527" y="121"/>
                      <a:pt x="495" y="71"/>
                      <a:pt x="451" y="47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" name="Freeform 58">
                <a:extLst>
                  <a:ext uri="{FF2B5EF4-FFF2-40B4-BE49-F238E27FC236}">
                    <a16:creationId xmlns:a16="http://schemas.microsoft.com/office/drawing/2014/main" id="{2EC290CE-484D-4388-AE0F-13FF22122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6925" y="2108833"/>
                <a:ext cx="188912" cy="177800"/>
              </a:xfrm>
              <a:custGeom>
                <a:avLst/>
                <a:gdLst>
                  <a:gd name="T0" fmla="*/ 367 w 525"/>
                  <a:gd name="T1" fmla="*/ 173 h 494"/>
                  <a:gd name="T2" fmla="*/ 388 w 525"/>
                  <a:gd name="T3" fmla="*/ 162 h 494"/>
                  <a:gd name="T4" fmla="*/ 393 w 525"/>
                  <a:gd name="T5" fmla="*/ 162 h 494"/>
                  <a:gd name="T6" fmla="*/ 464 w 525"/>
                  <a:gd name="T7" fmla="*/ 142 h 494"/>
                  <a:gd name="T8" fmla="*/ 514 w 525"/>
                  <a:gd name="T9" fmla="*/ 128 h 494"/>
                  <a:gd name="T10" fmla="*/ 524 w 525"/>
                  <a:gd name="T11" fmla="*/ 126 h 494"/>
                  <a:gd name="T12" fmla="*/ 506 w 525"/>
                  <a:gd name="T13" fmla="*/ 79 h 494"/>
                  <a:gd name="T14" fmla="*/ 469 w 525"/>
                  <a:gd name="T15" fmla="*/ 24 h 494"/>
                  <a:gd name="T16" fmla="*/ 369 w 525"/>
                  <a:gd name="T17" fmla="*/ 50 h 494"/>
                  <a:gd name="T18" fmla="*/ 243 w 525"/>
                  <a:gd name="T19" fmla="*/ 0 h 494"/>
                  <a:gd name="T20" fmla="*/ 209 w 525"/>
                  <a:gd name="T21" fmla="*/ 8 h 494"/>
                  <a:gd name="T22" fmla="*/ 162 w 525"/>
                  <a:gd name="T23" fmla="*/ 21 h 494"/>
                  <a:gd name="T24" fmla="*/ 78 w 525"/>
                  <a:gd name="T25" fmla="*/ 47 h 494"/>
                  <a:gd name="T26" fmla="*/ 0 w 525"/>
                  <a:gd name="T27" fmla="*/ 178 h 494"/>
                  <a:gd name="T28" fmla="*/ 0 w 525"/>
                  <a:gd name="T29" fmla="*/ 493 h 494"/>
                  <a:gd name="T30" fmla="*/ 259 w 525"/>
                  <a:gd name="T31" fmla="*/ 493 h 494"/>
                  <a:gd name="T32" fmla="*/ 259 w 525"/>
                  <a:gd name="T33" fmla="*/ 354 h 494"/>
                  <a:gd name="T34" fmla="*/ 367 w 525"/>
                  <a:gd name="T35" fmla="*/ 173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5" h="494">
                    <a:moveTo>
                      <a:pt x="367" y="173"/>
                    </a:moveTo>
                    <a:lnTo>
                      <a:pt x="388" y="162"/>
                    </a:lnTo>
                    <a:lnTo>
                      <a:pt x="393" y="162"/>
                    </a:lnTo>
                    <a:cubicBezTo>
                      <a:pt x="411" y="157"/>
                      <a:pt x="435" y="149"/>
                      <a:pt x="464" y="142"/>
                    </a:cubicBezTo>
                    <a:cubicBezTo>
                      <a:pt x="482" y="136"/>
                      <a:pt x="498" y="131"/>
                      <a:pt x="514" y="128"/>
                    </a:cubicBezTo>
                    <a:lnTo>
                      <a:pt x="524" y="126"/>
                    </a:lnTo>
                    <a:cubicBezTo>
                      <a:pt x="516" y="110"/>
                      <a:pt x="511" y="94"/>
                      <a:pt x="506" y="79"/>
                    </a:cubicBezTo>
                    <a:cubicBezTo>
                      <a:pt x="487" y="65"/>
                      <a:pt x="474" y="47"/>
                      <a:pt x="469" y="24"/>
                    </a:cubicBezTo>
                    <a:cubicBezTo>
                      <a:pt x="443" y="42"/>
                      <a:pt x="406" y="50"/>
                      <a:pt x="369" y="50"/>
                    </a:cubicBezTo>
                    <a:cubicBezTo>
                      <a:pt x="320" y="50"/>
                      <a:pt x="270" y="31"/>
                      <a:pt x="243" y="0"/>
                    </a:cubicBezTo>
                    <a:cubicBezTo>
                      <a:pt x="243" y="0"/>
                      <a:pt x="230" y="3"/>
                      <a:pt x="209" y="8"/>
                    </a:cubicBezTo>
                    <a:cubicBezTo>
                      <a:pt x="196" y="10"/>
                      <a:pt x="181" y="16"/>
                      <a:pt x="162" y="21"/>
                    </a:cubicBezTo>
                    <a:cubicBezTo>
                      <a:pt x="133" y="29"/>
                      <a:pt x="102" y="39"/>
                      <a:pt x="78" y="47"/>
                    </a:cubicBezTo>
                    <a:cubicBezTo>
                      <a:pt x="31" y="71"/>
                      <a:pt x="0" y="121"/>
                      <a:pt x="0" y="178"/>
                    </a:cubicBezTo>
                    <a:lnTo>
                      <a:pt x="0" y="493"/>
                    </a:lnTo>
                    <a:lnTo>
                      <a:pt x="259" y="493"/>
                    </a:lnTo>
                    <a:lnTo>
                      <a:pt x="259" y="354"/>
                    </a:lnTo>
                    <a:cubicBezTo>
                      <a:pt x="259" y="278"/>
                      <a:pt x="301" y="207"/>
                      <a:pt x="367" y="173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" name="Freeform 59">
                <a:extLst>
                  <a:ext uri="{FF2B5EF4-FFF2-40B4-BE49-F238E27FC236}">
                    <a16:creationId xmlns:a16="http://schemas.microsoft.com/office/drawing/2014/main" id="{F467BF3F-E02F-40D1-8528-1C4681144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6775" y="1927858"/>
                <a:ext cx="120650" cy="180975"/>
              </a:xfrm>
              <a:custGeom>
                <a:avLst/>
                <a:gdLst>
                  <a:gd name="T0" fmla="*/ 173 w 336"/>
                  <a:gd name="T1" fmla="*/ 503 h 504"/>
                  <a:gd name="T2" fmla="*/ 173 w 336"/>
                  <a:gd name="T3" fmla="*/ 503 h 504"/>
                  <a:gd name="T4" fmla="*/ 173 w 336"/>
                  <a:gd name="T5" fmla="*/ 503 h 504"/>
                  <a:gd name="T6" fmla="*/ 173 w 336"/>
                  <a:gd name="T7" fmla="*/ 503 h 504"/>
                  <a:gd name="T8" fmla="*/ 173 w 336"/>
                  <a:gd name="T9" fmla="*/ 503 h 504"/>
                  <a:gd name="T10" fmla="*/ 173 w 336"/>
                  <a:gd name="T11" fmla="*/ 503 h 504"/>
                  <a:gd name="T12" fmla="*/ 175 w 336"/>
                  <a:gd name="T13" fmla="*/ 503 h 504"/>
                  <a:gd name="T14" fmla="*/ 175 w 336"/>
                  <a:gd name="T15" fmla="*/ 503 h 504"/>
                  <a:gd name="T16" fmla="*/ 175 w 336"/>
                  <a:gd name="T17" fmla="*/ 503 h 504"/>
                  <a:gd name="T18" fmla="*/ 175 w 336"/>
                  <a:gd name="T19" fmla="*/ 503 h 504"/>
                  <a:gd name="T20" fmla="*/ 262 w 336"/>
                  <a:gd name="T21" fmla="*/ 464 h 504"/>
                  <a:gd name="T22" fmla="*/ 275 w 336"/>
                  <a:gd name="T23" fmla="*/ 409 h 504"/>
                  <a:gd name="T24" fmla="*/ 267 w 336"/>
                  <a:gd name="T25" fmla="*/ 338 h 504"/>
                  <a:gd name="T26" fmla="*/ 267 w 336"/>
                  <a:gd name="T27" fmla="*/ 319 h 504"/>
                  <a:gd name="T28" fmla="*/ 335 w 336"/>
                  <a:gd name="T29" fmla="*/ 167 h 504"/>
                  <a:gd name="T30" fmla="*/ 335 w 336"/>
                  <a:gd name="T31" fmla="*/ 162 h 504"/>
                  <a:gd name="T32" fmla="*/ 207 w 336"/>
                  <a:gd name="T33" fmla="*/ 31 h 504"/>
                  <a:gd name="T34" fmla="*/ 183 w 336"/>
                  <a:gd name="T35" fmla="*/ 0 h 504"/>
                  <a:gd name="T36" fmla="*/ 8 w 336"/>
                  <a:gd name="T37" fmla="*/ 152 h 504"/>
                  <a:gd name="T38" fmla="*/ 8 w 336"/>
                  <a:gd name="T39" fmla="*/ 170 h 504"/>
                  <a:gd name="T40" fmla="*/ 18 w 336"/>
                  <a:gd name="T41" fmla="*/ 259 h 504"/>
                  <a:gd name="T42" fmla="*/ 2 w 336"/>
                  <a:gd name="T43" fmla="*/ 293 h 504"/>
                  <a:gd name="T44" fmla="*/ 10 w 336"/>
                  <a:gd name="T45" fmla="*/ 346 h 504"/>
                  <a:gd name="T46" fmla="*/ 42 w 336"/>
                  <a:gd name="T47" fmla="*/ 374 h 504"/>
                  <a:gd name="T48" fmla="*/ 42 w 336"/>
                  <a:gd name="T49" fmla="*/ 374 h 504"/>
                  <a:gd name="T50" fmla="*/ 173 w 336"/>
                  <a:gd name="T51" fmla="*/ 503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6" h="504">
                    <a:moveTo>
                      <a:pt x="173" y="503"/>
                    </a:move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5" y="503"/>
                    </a:lnTo>
                    <a:lnTo>
                      <a:pt x="175" y="503"/>
                    </a:lnTo>
                    <a:lnTo>
                      <a:pt x="175" y="503"/>
                    </a:lnTo>
                    <a:lnTo>
                      <a:pt x="175" y="503"/>
                    </a:lnTo>
                    <a:cubicBezTo>
                      <a:pt x="186" y="503"/>
                      <a:pt x="228" y="500"/>
                      <a:pt x="262" y="464"/>
                    </a:cubicBezTo>
                    <a:cubicBezTo>
                      <a:pt x="259" y="445"/>
                      <a:pt x="264" y="424"/>
                      <a:pt x="275" y="409"/>
                    </a:cubicBezTo>
                    <a:cubicBezTo>
                      <a:pt x="270" y="382"/>
                      <a:pt x="267" y="359"/>
                      <a:pt x="267" y="338"/>
                    </a:cubicBezTo>
                    <a:lnTo>
                      <a:pt x="267" y="319"/>
                    </a:lnTo>
                    <a:cubicBezTo>
                      <a:pt x="267" y="277"/>
                      <a:pt x="283" y="215"/>
                      <a:pt x="335" y="167"/>
                    </a:cubicBezTo>
                    <a:cubicBezTo>
                      <a:pt x="335" y="165"/>
                      <a:pt x="335" y="162"/>
                      <a:pt x="335" y="162"/>
                    </a:cubicBezTo>
                    <a:cubicBezTo>
                      <a:pt x="335" y="102"/>
                      <a:pt x="280" y="39"/>
                      <a:pt x="207" y="31"/>
                    </a:cubicBezTo>
                    <a:lnTo>
                      <a:pt x="183" y="0"/>
                    </a:lnTo>
                    <a:cubicBezTo>
                      <a:pt x="8" y="7"/>
                      <a:pt x="8" y="152"/>
                      <a:pt x="8" y="152"/>
                    </a:cubicBezTo>
                    <a:lnTo>
                      <a:pt x="8" y="170"/>
                    </a:lnTo>
                    <a:cubicBezTo>
                      <a:pt x="8" y="204"/>
                      <a:pt x="15" y="241"/>
                      <a:pt x="18" y="259"/>
                    </a:cubicBezTo>
                    <a:cubicBezTo>
                      <a:pt x="8" y="267"/>
                      <a:pt x="0" y="280"/>
                      <a:pt x="2" y="293"/>
                    </a:cubicBezTo>
                    <a:lnTo>
                      <a:pt x="10" y="346"/>
                    </a:lnTo>
                    <a:cubicBezTo>
                      <a:pt x="13" y="361"/>
                      <a:pt x="26" y="374"/>
                      <a:pt x="42" y="374"/>
                    </a:cubicBezTo>
                    <a:lnTo>
                      <a:pt x="42" y="374"/>
                    </a:lnTo>
                    <a:cubicBezTo>
                      <a:pt x="63" y="498"/>
                      <a:pt x="157" y="503"/>
                      <a:pt x="173" y="503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" name="Freeform 60">
                <a:extLst>
                  <a:ext uri="{FF2B5EF4-FFF2-40B4-BE49-F238E27FC236}">
                    <a16:creationId xmlns:a16="http://schemas.microsoft.com/office/drawing/2014/main" id="{A638311B-8408-4824-944C-A5F9C43C6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1075" y="1989770"/>
                <a:ext cx="123825" cy="182563"/>
              </a:xfrm>
              <a:custGeom>
                <a:avLst/>
                <a:gdLst>
                  <a:gd name="T0" fmla="*/ 10 w 343"/>
                  <a:gd name="T1" fmla="*/ 346 h 507"/>
                  <a:gd name="T2" fmla="*/ 41 w 343"/>
                  <a:gd name="T3" fmla="*/ 375 h 507"/>
                  <a:gd name="T4" fmla="*/ 170 w 343"/>
                  <a:gd name="T5" fmla="*/ 506 h 507"/>
                  <a:gd name="T6" fmla="*/ 297 w 343"/>
                  <a:gd name="T7" fmla="*/ 375 h 507"/>
                  <a:gd name="T8" fmla="*/ 331 w 343"/>
                  <a:gd name="T9" fmla="*/ 346 h 507"/>
                  <a:gd name="T10" fmla="*/ 339 w 343"/>
                  <a:gd name="T11" fmla="*/ 293 h 507"/>
                  <a:gd name="T12" fmla="*/ 321 w 343"/>
                  <a:gd name="T13" fmla="*/ 259 h 507"/>
                  <a:gd name="T14" fmla="*/ 331 w 343"/>
                  <a:gd name="T15" fmla="*/ 162 h 507"/>
                  <a:gd name="T16" fmla="*/ 203 w 343"/>
                  <a:gd name="T17" fmla="*/ 31 h 507"/>
                  <a:gd name="T18" fmla="*/ 180 w 343"/>
                  <a:gd name="T19" fmla="*/ 0 h 507"/>
                  <a:gd name="T20" fmla="*/ 5 w 343"/>
                  <a:gd name="T21" fmla="*/ 152 h 507"/>
                  <a:gd name="T22" fmla="*/ 5 w 343"/>
                  <a:gd name="T23" fmla="*/ 170 h 507"/>
                  <a:gd name="T24" fmla="*/ 15 w 343"/>
                  <a:gd name="T25" fmla="*/ 259 h 507"/>
                  <a:gd name="T26" fmla="*/ 2 w 343"/>
                  <a:gd name="T27" fmla="*/ 293 h 507"/>
                  <a:gd name="T28" fmla="*/ 10 w 343"/>
                  <a:gd name="T29" fmla="*/ 346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3" h="507">
                    <a:moveTo>
                      <a:pt x="10" y="346"/>
                    </a:moveTo>
                    <a:cubicBezTo>
                      <a:pt x="13" y="361"/>
                      <a:pt x="26" y="375"/>
                      <a:pt x="41" y="375"/>
                    </a:cubicBezTo>
                    <a:cubicBezTo>
                      <a:pt x="60" y="500"/>
                      <a:pt x="154" y="506"/>
                      <a:pt x="170" y="506"/>
                    </a:cubicBezTo>
                    <a:cubicBezTo>
                      <a:pt x="186" y="506"/>
                      <a:pt x="279" y="500"/>
                      <a:pt x="297" y="375"/>
                    </a:cubicBezTo>
                    <a:cubicBezTo>
                      <a:pt x="313" y="375"/>
                      <a:pt x="329" y="361"/>
                      <a:pt x="331" y="346"/>
                    </a:cubicBezTo>
                    <a:lnTo>
                      <a:pt x="339" y="293"/>
                    </a:lnTo>
                    <a:cubicBezTo>
                      <a:pt x="342" y="278"/>
                      <a:pt x="334" y="264"/>
                      <a:pt x="321" y="259"/>
                    </a:cubicBezTo>
                    <a:cubicBezTo>
                      <a:pt x="326" y="238"/>
                      <a:pt x="331" y="199"/>
                      <a:pt x="331" y="162"/>
                    </a:cubicBezTo>
                    <a:cubicBezTo>
                      <a:pt x="331" y="102"/>
                      <a:pt x="276" y="39"/>
                      <a:pt x="203" y="31"/>
                    </a:cubicBezTo>
                    <a:lnTo>
                      <a:pt x="180" y="0"/>
                    </a:lnTo>
                    <a:cubicBezTo>
                      <a:pt x="5" y="7"/>
                      <a:pt x="5" y="152"/>
                      <a:pt x="5" y="152"/>
                    </a:cubicBezTo>
                    <a:lnTo>
                      <a:pt x="5" y="170"/>
                    </a:lnTo>
                    <a:cubicBezTo>
                      <a:pt x="5" y="204"/>
                      <a:pt x="13" y="241"/>
                      <a:pt x="15" y="259"/>
                    </a:cubicBezTo>
                    <a:cubicBezTo>
                      <a:pt x="7" y="267"/>
                      <a:pt x="0" y="280"/>
                      <a:pt x="2" y="293"/>
                    </a:cubicBezTo>
                    <a:lnTo>
                      <a:pt x="10" y="346"/>
                    </a:ln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" name="Freeform 61">
                <a:extLst>
                  <a:ext uri="{FF2B5EF4-FFF2-40B4-BE49-F238E27FC236}">
                    <a16:creationId xmlns:a16="http://schemas.microsoft.com/office/drawing/2014/main" id="{FF660449-6E35-48D1-B68E-055AE5E28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1225" y="2170745"/>
                <a:ext cx="266700" cy="114300"/>
              </a:xfrm>
              <a:custGeom>
                <a:avLst/>
                <a:gdLst>
                  <a:gd name="T0" fmla="*/ 0 w 739"/>
                  <a:gd name="T1" fmla="*/ 317 h 318"/>
                  <a:gd name="T2" fmla="*/ 0 w 739"/>
                  <a:gd name="T3" fmla="*/ 178 h 318"/>
                  <a:gd name="T4" fmla="*/ 79 w 739"/>
                  <a:gd name="T5" fmla="*/ 47 h 318"/>
                  <a:gd name="T6" fmla="*/ 79 w 739"/>
                  <a:gd name="T7" fmla="*/ 47 h 318"/>
                  <a:gd name="T8" fmla="*/ 162 w 739"/>
                  <a:gd name="T9" fmla="*/ 21 h 318"/>
                  <a:gd name="T10" fmla="*/ 210 w 739"/>
                  <a:gd name="T11" fmla="*/ 7 h 318"/>
                  <a:gd name="T12" fmla="*/ 244 w 739"/>
                  <a:gd name="T13" fmla="*/ 0 h 318"/>
                  <a:gd name="T14" fmla="*/ 370 w 739"/>
                  <a:gd name="T15" fmla="*/ 49 h 318"/>
                  <a:gd name="T16" fmla="*/ 370 w 739"/>
                  <a:gd name="T17" fmla="*/ 49 h 318"/>
                  <a:gd name="T18" fmla="*/ 494 w 739"/>
                  <a:gd name="T19" fmla="*/ 0 h 318"/>
                  <a:gd name="T20" fmla="*/ 494 w 739"/>
                  <a:gd name="T21" fmla="*/ 0 h 318"/>
                  <a:gd name="T22" fmla="*/ 528 w 739"/>
                  <a:gd name="T23" fmla="*/ 7 h 318"/>
                  <a:gd name="T24" fmla="*/ 576 w 739"/>
                  <a:gd name="T25" fmla="*/ 21 h 318"/>
                  <a:gd name="T26" fmla="*/ 660 w 739"/>
                  <a:gd name="T27" fmla="*/ 47 h 318"/>
                  <a:gd name="T28" fmla="*/ 660 w 739"/>
                  <a:gd name="T29" fmla="*/ 47 h 318"/>
                  <a:gd name="T30" fmla="*/ 738 w 739"/>
                  <a:gd name="T31" fmla="*/ 178 h 318"/>
                  <a:gd name="T32" fmla="*/ 738 w 739"/>
                  <a:gd name="T33" fmla="*/ 317 h 318"/>
                  <a:gd name="T34" fmla="*/ 0 w 739"/>
                  <a:gd name="T35" fmla="*/ 31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9" h="318">
                    <a:moveTo>
                      <a:pt x="0" y="317"/>
                    </a:moveTo>
                    <a:lnTo>
                      <a:pt x="0" y="178"/>
                    </a:lnTo>
                    <a:cubicBezTo>
                      <a:pt x="0" y="120"/>
                      <a:pt x="31" y="70"/>
                      <a:pt x="79" y="47"/>
                    </a:cubicBezTo>
                    <a:lnTo>
                      <a:pt x="79" y="47"/>
                    </a:lnTo>
                    <a:cubicBezTo>
                      <a:pt x="102" y="39"/>
                      <a:pt x="134" y="28"/>
                      <a:pt x="162" y="21"/>
                    </a:cubicBezTo>
                    <a:cubicBezTo>
                      <a:pt x="181" y="15"/>
                      <a:pt x="197" y="10"/>
                      <a:pt x="210" y="7"/>
                    </a:cubicBezTo>
                    <a:cubicBezTo>
                      <a:pt x="231" y="2"/>
                      <a:pt x="244" y="0"/>
                      <a:pt x="244" y="0"/>
                    </a:cubicBezTo>
                    <a:cubicBezTo>
                      <a:pt x="267" y="34"/>
                      <a:pt x="317" y="49"/>
                      <a:pt x="370" y="49"/>
                    </a:cubicBezTo>
                    <a:lnTo>
                      <a:pt x="370" y="49"/>
                    </a:lnTo>
                    <a:cubicBezTo>
                      <a:pt x="418" y="49"/>
                      <a:pt x="468" y="31"/>
                      <a:pt x="494" y="0"/>
                    </a:cubicBezTo>
                    <a:lnTo>
                      <a:pt x="494" y="0"/>
                    </a:lnTo>
                    <a:cubicBezTo>
                      <a:pt x="494" y="0"/>
                      <a:pt x="507" y="2"/>
                      <a:pt x="528" y="7"/>
                    </a:cubicBezTo>
                    <a:cubicBezTo>
                      <a:pt x="542" y="10"/>
                      <a:pt x="557" y="15"/>
                      <a:pt x="576" y="21"/>
                    </a:cubicBezTo>
                    <a:cubicBezTo>
                      <a:pt x="604" y="28"/>
                      <a:pt x="636" y="39"/>
                      <a:pt x="660" y="47"/>
                    </a:cubicBezTo>
                    <a:lnTo>
                      <a:pt x="660" y="47"/>
                    </a:lnTo>
                    <a:cubicBezTo>
                      <a:pt x="707" y="70"/>
                      <a:pt x="738" y="120"/>
                      <a:pt x="738" y="178"/>
                    </a:cubicBezTo>
                    <a:lnTo>
                      <a:pt x="738" y="317"/>
                    </a:lnTo>
                    <a:lnTo>
                      <a:pt x="0" y="317"/>
                    </a:ln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0302D0F-21EB-4A80-9B7D-62ED9D7FBA12}"/>
              </a:ext>
            </a:extLst>
          </p:cNvPr>
          <p:cNvSpPr/>
          <p:nvPr/>
        </p:nvSpPr>
        <p:spPr>
          <a:xfrm>
            <a:off x="4377147" y="3289658"/>
            <a:ext cx="598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800" b="1" kern="1200" dirty="0">
                <a:solidFill>
                  <a:srgbClr val="F80000"/>
                </a:solidFill>
                <a:latin typeface="Arial" charset="0"/>
                <a:ea typeface="Arial" charset="0"/>
                <a:cs typeface="Arial" charset="0"/>
              </a:rPr>
              <a:t>Groups</a:t>
            </a:r>
          </a:p>
        </p:txBody>
      </p:sp>
      <p:sp>
        <p:nvSpPr>
          <p:cNvPr id="146" name="Speech Bubble: Rectangle with Corners Rounded 145">
            <a:extLst>
              <a:ext uri="{FF2B5EF4-FFF2-40B4-BE49-F238E27FC236}">
                <a16:creationId xmlns:a16="http://schemas.microsoft.com/office/drawing/2014/main" id="{6FF19929-9095-4C97-825B-3AF3A4D7DE03}"/>
              </a:ext>
            </a:extLst>
          </p:cNvPr>
          <p:cNvSpPr/>
          <p:nvPr/>
        </p:nvSpPr>
        <p:spPr>
          <a:xfrm>
            <a:off x="3951212" y="2395259"/>
            <a:ext cx="1043428" cy="558981"/>
          </a:xfrm>
          <a:prstGeom prst="wedgeRoundRectCallout">
            <a:avLst>
              <a:gd name="adj1" fmla="val 14354"/>
              <a:gd name="adj2" fmla="val 8476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Dynamic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Groups</a:t>
            </a:r>
            <a:r>
              <a:rPr lang="nl-NL" sz="900" dirty="0">
                <a:solidFill>
                  <a:schemeClr val="dk1"/>
                </a:solidFill>
              </a:rPr>
              <a:t> for API Gateway 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CDE384-8560-427E-9B4F-84D89403859B}"/>
              </a:ext>
            </a:extLst>
          </p:cNvPr>
          <p:cNvGrpSpPr/>
          <p:nvPr/>
        </p:nvGrpSpPr>
        <p:grpSpPr>
          <a:xfrm>
            <a:off x="7263064" y="2249577"/>
            <a:ext cx="861869" cy="615340"/>
            <a:chOff x="375699" y="1131597"/>
            <a:chExt cx="1131055" cy="1321026"/>
          </a:xfrm>
        </p:grpSpPr>
        <p:pic>
          <p:nvPicPr>
            <p:cNvPr id="108" name="Graphic 67">
              <a:extLst>
                <a:ext uri="{FF2B5EF4-FFF2-40B4-BE49-F238E27FC236}">
                  <a16:creationId xmlns:a16="http://schemas.microsoft.com/office/drawing/2014/main" id="{BD1010A7-C156-41D7-B9D3-4B2CCC88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11C8CE3-2927-48C6-B035-8A1BF5ADFAD3}"/>
                </a:ext>
              </a:extLst>
            </p:cNvPr>
            <p:cNvSpPr/>
            <p:nvPr/>
          </p:nvSpPr>
          <p:spPr>
            <a:xfrm>
              <a:off x="540684" y="2056178"/>
              <a:ext cx="805941" cy="3964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6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110" name="Speech Bubble: Rectangle with Corners Rounded 109">
            <a:extLst>
              <a:ext uri="{FF2B5EF4-FFF2-40B4-BE49-F238E27FC236}">
                <a16:creationId xmlns:a16="http://schemas.microsoft.com/office/drawing/2014/main" id="{FB452B7E-D11C-420E-9682-05CA440B8B14}"/>
              </a:ext>
            </a:extLst>
          </p:cNvPr>
          <p:cNvSpPr/>
          <p:nvPr/>
        </p:nvSpPr>
        <p:spPr>
          <a:xfrm>
            <a:off x="7206475" y="1713210"/>
            <a:ext cx="933304" cy="510688"/>
          </a:xfrm>
          <a:prstGeom prst="wedgeRoundRectCallout">
            <a:avLst>
              <a:gd name="adj1" fmla="val 6956"/>
              <a:gd name="adj2" fmla="val 10088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Stream for </a:t>
            </a:r>
            <a:r>
              <a:rPr lang="nl-NL" sz="900" dirty="0" err="1">
                <a:solidFill>
                  <a:schemeClr val="dk1"/>
                </a:solidFill>
              </a:rPr>
              <a:t>publishing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messages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BB3739E7-7753-483D-872B-F437111912C5}"/>
              </a:ext>
            </a:extLst>
          </p:cNvPr>
          <p:cNvSpPr/>
          <p:nvPr/>
        </p:nvSpPr>
        <p:spPr>
          <a:xfrm>
            <a:off x="8208000" y="902907"/>
            <a:ext cx="556859" cy="343354"/>
          </a:xfrm>
          <a:prstGeom prst="flowChartMagneticDisk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6B78180E-420A-41B7-AA6E-1717DFF2DF02}"/>
              </a:ext>
            </a:extLst>
          </p:cNvPr>
          <p:cNvSpPr/>
          <p:nvPr/>
        </p:nvSpPr>
        <p:spPr>
          <a:xfrm>
            <a:off x="8202377" y="1401263"/>
            <a:ext cx="1142516" cy="510688"/>
          </a:xfrm>
          <a:prstGeom prst="wedgeRoundRectCallout">
            <a:avLst>
              <a:gd name="adj1" fmla="val -21170"/>
              <a:gd name="adj2" fmla="val -10291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NoSQL</a:t>
            </a:r>
            <a:r>
              <a:rPr lang="nl-NL" sz="900" dirty="0">
                <a:solidFill>
                  <a:schemeClr val="dk1"/>
                </a:solidFill>
              </a:rPr>
              <a:t> Database </a:t>
            </a:r>
            <a:r>
              <a:rPr lang="nl-NL" sz="900" dirty="0" err="1">
                <a:solidFill>
                  <a:schemeClr val="dk1"/>
                </a:solidFill>
              </a:rPr>
              <a:t>Table</a:t>
            </a:r>
            <a:r>
              <a:rPr lang="nl-NL" sz="900" dirty="0">
                <a:solidFill>
                  <a:schemeClr val="dk1"/>
                </a:solidFill>
              </a:rPr>
              <a:t> for </a:t>
            </a:r>
            <a:r>
              <a:rPr lang="nl-NL" sz="900" dirty="0" err="1">
                <a:solidFill>
                  <a:schemeClr val="dk1"/>
                </a:solidFill>
              </a:rPr>
              <a:t>persisting</a:t>
            </a:r>
            <a:r>
              <a:rPr lang="nl-NL" sz="900" dirty="0">
                <a:solidFill>
                  <a:schemeClr val="dk1"/>
                </a:solidFill>
              </a:rPr>
              <a:t> records</a:t>
            </a:r>
            <a:endParaRPr lang="en-NL" sz="900" dirty="0">
              <a:solidFill>
                <a:schemeClr val="dk1"/>
              </a:solidFill>
            </a:endParaRPr>
          </a:p>
        </p:txBody>
      </p:sp>
      <p:pic>
        <p:nvPicPr>
          <p:cNvPr id="113" name="Picture 4">
            <a:extLst>
              <a:ext uri="{FF2B5EF4-FFF2-40B4-BE49-F238E27FC236}">
                <a16:creationId xmlns:a16="http://schemas.microsoft.com/office/drawing/2014/main" id="{26E28D81-3D4B-4A77-8212-46E432BB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85" y="4154650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F926473-591B-489F-BD63-A67AA15D7467}"/>
              </a:ext>
            </a:extLst>
          </p:cNvPr>
          <p:cNvGrpSpPr/>
          <p:nvPr/>
        </p:nvGrpSpPr>
        <p:grpSpPr>
          <a:xfrm>
            <a:off x="3822833" y="3624178"/>
            <a:ext cx="953417" cy="1020745"/>
            <a:chOff x="322504" y="1084396"/>
            <a:chExt cx="1271222" cy="1360993"/>
          </a:xfrm>
        </p:grpSpPr>
        <p:pic>
          <p:nvPicPr>
            <p:cNvPr id="115" name="Graphic 71">
              <a:extLst>
                <a:ext uri="{FF2B5EF4-FFF2-40B4-BE49-F238E27FC236}">
                  <a16:creationId xmlns:a16="http://schemas.microsoft.com/office/drawing/2014/main" id="{8CC6661B-B813-4A5E-BF90-FA9C26C5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CC7773F-DB42-48BA-A4ED-8B99A1B59E77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8D97EADE-2E97-474C-AA7A-1EB8B85C6384}"/>
              </a:ext>
            </a:extLst>
          </p:cNvPr>
          <p:cNvSpPr/>
          <p:nvPr/>
        </p:nvSpPr>
        <p:spPr>
          <a:xfrm rot="19371808">
            <a:off x="3413972" y="4234409"/>
            <a:ext cx="681385" cy="371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7CFA4478-B20C-481C-A09A-E01545B6AC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399" y="4218749"/>
            <a:ext cx="729380" cy="72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81" grpId="0" animBg="1"/>
      <p:bldP spid="83" grpId="0" animBg="1"/>
      <p:bldP spid="87" grpId="0" animBg="1"/>
      <p:bldP spid="88" grpId="0" animBg="1"/>
      <p:bldP spid="170" grpId="0" animBg="1"/>
      <p:bldP spid="94" grpId="0" animBg="1"/>
      <p:bldP spid="96" grpId="0" animBg="1"/>
      <p:bldP spid="130" grpId="0"/>
      <p:bldP spid="146" grpId="0" animBg="1"/>
      <p:bldP spid="110" grpId="0" animBg="1"/>
      <p:bldP spid="5" grpId="0" animBg="1"/>
      <p:bldP spid="1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82700" y="1670401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32FD323-71E1-4F01-8C88-C69F1D59470B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3914ADBD-1633-4E96-88E2-834E55FB1460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A541C9C1-A22D-47F5-9DA5-24F52030A702}"/>
              </a:ext>
            </a:extLst>
          </p:cNvPr>
          <p:cNvSpPr/>
          <p:nvPr/>
        </p:nvSpPr>
        <p:spPr>
          <a:xfrm>
            <a:off x="6281637" y="338233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B79D3913-D706-4678-A244-C6244C146739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14302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78006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4" grpId="0" animBg="1"/>
      <p:bldP spid="87" grpId="0" animBg="1"/>
      <p:bldP spid="8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064" y="916640"/>
            <a:ext cx="2116616" cy="191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D4F9E69-C576-4198-A096-52110A7B8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1"/>
          <a:stretch/>
        </p:blipFill>
        <p:spPr bwMode="auto">
          <a:xfrm>
            <a:off x="7367089" y="2899091"/>
            <a:ext cx="1681822" cy="118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7F8782-80E1-493B-B68F-9D7086E54ADE}"/>
              </a:ext>
            </a:extLst>
          </p:cNvPr>
          <p:cNvSpPr/>
          <p:nvPr/>
        </p:nvSpPr>
        <p:spPr>
          <a:xfrm>
            <a:off x="6626620" y="2834640"/>
            <a:ext cx="962900" cy="946179"/>
          </a:xfrm>
          <a:custGeom>
            <a:avLst/>
            <a:gdLst>
              <a:gd name="connsiteX0" fmla="*/ 962900 w 962900"/>
              <a:gd name="connsiteY0" fmla="*/ 822960 h 946179"/>
              <a:gd name="connsiteX1" fmla="*/ 149084 w 962900"/>
              <a:gd name="connsiteY1" fmla="*/ 877824 h 946179"/>
              <a:gd name="connsiteX2" fmla="*/ 2780 w 962900"/>
              <a:gd name="connsiteY2" fmla="*/ 0 h 94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900" h="946179">
                <a:moveTo>
                  <a:pt x="962900" y="822960"/>
                </a:moveTo>
                <a:cubicBezTo>
                  <a:pt x="636002" y="918972"/>
                  <a:pt x="309104" y="1014984"/>
                  <a:pt x="149084" y="877824"/>
                </a:cubicBezTo>
                <a:cubicBezTo>
                  <a:pt x="-10936" y="740664"/>
                  <a:pt x="-4078" y="370332"/>
                  <a:pt x="27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CE051E51-CBF9-4C1A-B876-63DF0399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65" y="1280501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25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lnSpcReduction="10000"/>
          </a:bodyPr>
          <a:lstStyle/>
          <a:p>
            <a:pPr marL="285750" indent="-285750">
              <a:spcAft>
                <a:spcPts val="600"/>
              </a:spcAft>
            </a:pPr>
            <a:r>
              <a:rPr lang="es-MX" sz="1400" dirty="0" err="1"/>
              <a:t>The</a:t>
            </a:r>
            <a:r>
              <a:rPr lang="es-MX" sz="1400" dirty="0"/>
              <a:t> Container </a:t>
            </a:r>
            <a:r>
              <a:rPr lang="es-MX" sz="1400" dirty="0" err="1"/>
              <a:t>Native</a:t>
            </a:r>
            <a:r>
              <a:rPr lang="es-MX" sz="1400" dirty="0"/>
              <a:t> </a:t>
            </a:r>
            <a:r>
              <a:rPr lang="es-MX" sz="1400" dirty="0" err="1"/>
              <a:t>Serverless</a:t>
            </a:r>
            <a:r>
              <a:rPr lang="es-MX" sz="1400" dirty="0"/>
              <a:t> </a:t>
            </a:r>
            <a:r>
              <a:rPr lang="es-MX" sz="1400" dirty="0" err="1"/>
              <a:t>Framwork</a:t>
            </a:r>
            <a:endParaRPr lang="es-MX" sz="1400" dirty="0"/>
          </a:p>
          <a:p>
            <a:pPr marL="285750" indent="-285750">
              <a:spcAft>
                <a:spcPts val="600"/>
              </a:spcAft>
            </a:pPr>
            <a:r>
              <a:rPr lang="es-MX" sz="1400" dirty="0"/>
              <a:t>Project </a:t>
            </a:r>
            <a:r>
              <a:rPr lang="es-MX" sz="1400" dirty="0" err="1"/>
              <a:t>Fn</a:t>
            </a:r>
            <a:r>
              <a:rPr lang="es-MX" sz="1400" dirty="0"/>
              <a:t> </a:t>
            </a:r>
            <a:r>
              <a:rPr lang="es-MX" sz="1400" dirty="0" err="1"/>
              <a:t>is</a:t>
            </a:r>
            <a:r>
              <a:rPr lang="es-MX" sz="1400" dirty="0"/>
              <a:t> </a:t>
            </a:r>
            <a:r>
              <a:rPr lang="es-MX" sz="1400" dirty="0" err="1"/>
              <a:t>an</a:t>
            </a:r>
            <a:r>
              <a:rPr lang="es-MX" sz="1400" dirty="0"/>
              <a:t> open </a:t>
            </a:r>
            <a:r>
              <a:rPr lang="es-MX" sz="1400" dirty="0" err="1"/>
              <a:t>source</a:t>
            </a:r>
            <a:r>
              <a:rPr lang="es-MX" sz="1400" dirty="0"/>
              <a:t> </a:t>
            </a:r>
            <a:r>
              <a:rPr lang="es-MX" sz="1400" dirty="0" err="1"/>
              <a:t>FaaS</a:t>
            </a:r>
            <a:r>
              <a:rPr lang="es-MX" sz="1400" dirty="0"/>
              <a:t> </a:t>
            </a:r>
            <a:r>
              <a:rPr lang="en-US" sz="1400" dirty="0"/>
              <a:t>platform that you can run anywhere -- any cloud or on-premise.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It implements serverless Functions through Docker containers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Out of the box support for many runtimes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 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also support for custom Docker Container (white box)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Project </a:t>
            </a:r>
            <a:r>
              <a:rPr lang="en-US" sz="1400" dirty="0" err="1"/>
              <a:t>Fn</a:t>
            </a:r>
            <a:r>
              <a:rPr lang="en-US" sz="1400" dirty="0"/>
              <a:t> is the foundation for Serverless Functions on OCI</a:t>
            </a:r>
          </a:p>
          <a:p>
            <a:pPr>
              <a:spcAft>
                <a:spcPts val="600"/>
              </a:spcAft>
            </a:pPr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2" descr="https://s14-eu5.startpage.com/cgi-bin/serveimage?url=https%3A%2F%2Fencrypted-tbn0.gstatic.com%2Fimages%3Fq%3Dtbn%3AANd9GcR4G38NGSuUAjOeUxAKpN4_HiQoXzYz0Kx0tJ_3Zdr7aBhrGXTV%26s&amp;sp=427737030701c82d3127523a38ed1502&amp;anticache=724081">
            <a:extLst>
              <a:ext uri="{FF2B5EF4-FFF2-40B4-BE49-F238E27FC236}">
                <a16:creationId xmlns:a16="http://schemas.microsoft.com/office/drawing/2014/main" id="{DA74DB2E-AA2D-4E6A-BCD7-083B3D8C5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636634"/>
            <a:ext cx="4500000" cy="185673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27C63-8BA1-447C-8122-EAB5D1799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24" y="2766078"/>
            <a:ext cx="18859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7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Fn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– </a:t>
            </a:r>
            <a:r>
              <a:rPr lang="nl-NL" dirty="0" err="1"/>
              <a:t>request</a:t>
            </a:r>
            <a:r>
              <a:rPr lang="nl-NL" dirty="0"/>
              <a:t> handling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665663-6725-4BD3-B17E-1A0D37DCC243}"/>
              </a:ext>
            </a:extLst>
          </p:cNvPr>
          <p:cNvSpPr/>
          <p:nvPr/>
        </p:nvSpPr>
        <p:spPr>
          <a:xfrm>
            <a:off x="4466677" y="2061828"/>
            <a:ext cx="3524777" cy="18112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B5529-4D40-4886-8459-FCF3FAE4EC48}"/>
              </a:ext>
            </a:extLst>
          </p:cNvPr>
          <p:cNvSpPr txBox="1"/>
          <p:nvPr/>
        </p:nvSpPr>
        <p:spPr>
          <a:xfrm>
            <a:off x="6135307" y="2685045"/>
            <a:ext cx="1675193" cy="1169551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Function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Implementation</a:t>
            </a:r>
            <a:r>
              <a:rPr lang="nl-NL" dirty="0">
                <a:solidFill>
                  <a:srgbClr val="FFFFFF"/>
                </a:solidFill>
              </a:rPr>
              <a:t> (Node, Java, Go, Python, </a:t>
            </a:r>
            <a:r>
              <a:rPr lang="nl-NL" dirty="0" err="1">
                <a:solidFill>
                  <a:srgbClr val="FFFFFF"/>
                </a:solidFill>
              </a:rPr>
              <a:t>custom</a:t>
            </a:r>
            <a:r>
              <a:rPr lang="nl-NL" dirty="0">
                <a:solidFill>
                  <a:srgbClr val="FFFFFF"/>
                </a:solidFill>
              </a:rPr>
              <a:t> Docker, …)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8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CC245216-A8A0-4B73-A3EB-D01EE6F0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528" y="2512051"/>
            <a:ext cx="458564" cy="38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E92EC-0F81-44A8-A412-556C1C917B80}"/>
              </a:ext>
            </a:extLst>
          </p:cNvPr>
          <p:cNvSpPr txBox="1"/>
          <p:nvPr/>
        </p:nvSpPr>
        <p:spPr>
          <a:xfrm>
            <a:off x="4814526" y="2396872"/>
            <a:ext cx="1015321" cy="307777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>
                <a:solidFill>
                  <a:srgbClr val="FFFFFF"/>
                </a:solidFill>
              </a:rPr>
              <a:t>FDK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10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C50A3949-565F-47E7-A992-53B18CBA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75" y="2178812"/>
            <a:ext cx="74122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111119-CB5A-4E49-820B-9A909AA15781}"/>
              </a:ext>
            </a:extLst>
          </p:cNvPr>
          <p:cNvSpPr txBox="1"/>
          <p:nvPr/>
        </p:nvSpPr>
        <p:spPr>
          <a:xfrm>
            <a:off x="4399737" y="1723209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dirty="0"/>
              <a:t>Function as a Service framework</a:t>
            </a:r>
            <a:endParaRPr lang="en-NL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529F964-ED9F-489A-BB7E-1000D3CF0F67}"/>
              </a:ext>
            </a:extLst>
          </p:cNvPr>
          <p:cNvSpPr/>
          <p:nvPr/>
        </p:nvSpPr>
        <p:spPr>
          <a:xfrm>
            <a:off x="2022734" y="2597280"/>
            <a:ext cx="2581596" cy="698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dirty="0">
                <a:solidFill>
                  <a:srgbClr val="FFFFFF"/>
                </a:solidFill>
                <a:latin typeface="Arial" panose="020B0604020202020204"/>
              </a:rPr>
              <a:t>HTTP Request</a:t>
            </a:r>
            <a:endParaRPr lang="en-NL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A23B192-5EA8-424F-AA0F-5DDAF0853566}"/>
              </a:ext>
            </a:extLst>
          </p:cNvPr>
          <p:cNvSpPr/>
          <p:nvPr/>
        </p:nvSpPr>
        <p:spPr>
          <a:xfrm>
            <a:off x="358551" y="1259986"/>
            <a:ext cx="2282046" cy="586398"/>
          </a:xfrm>
          <a:prstGeom prst="wedgeRectCallout">
            <a:avLst>
              <a:gd name="adj1" fmla="val 35632"/>
              <a:gd name="adj2" fmla="val 2260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2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D5467-28B7-4B70-972A-DEFEAE23B789}"/>
              </a:ext>
            </a:extLst>
          </p:cNvPr>
          <p:cNvSpPr txBox="1"/>
          <p:nvPr/>
        </p:nvSpPr>
        <p:spPr>
          <a:xfrm>
            <a:off x="358551" y="1323163"/>
            <a:ext cx="249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 err="1"/>
              <a:t>With</a:t>
            </a:r>
            <a:r>
              <a:rPr lang="nl-NL" sz="1200" dirty="0"/>
              <a:t> </a:t>
            </a:r>
            <a:r>
              <a:rPr lang="nl-NL" sz="1200" dirty="0" err="1"/>
              <a:t>method</a:t>
            </a:r>
            <a:r>
              <a:rPr lang="nl-NL" sz="1200" dirty="0"/>
              <a:t>, headers, query parameters, </a:t>
            </a:r>
            <a:r>
              <a:rPr lang="nl-NL" sz="1200" dirty="0" err="1"/>
              <a:t>url</a:t>
            </a:r>
            <a:r>
              <a:rPr lang="nl-NL" sz="1200" dirty="0"/>
              <a:t> </a:t>
            </a:r>
            <a:r>
              <a:rPr lang="nl-NL" sz="1200" dirty="0" err="1"/>
              <a:t>path</a:t>
            </a:r>
            <a:r>
              <a:rPr lang="nl-NL" sz="1200" dirty="0"/>
              <a:t>, body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0273109-7190-4C9C-BBAF-AB5425518EF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4604330" y="2550761"/>
            <a:ext cx="210196" cy="3956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E0E2458-791C-4752-B34F-4D9C2136F006}"/>
              </a:ext>
            </a:extLst>
          </p:cNvPr>
          <p:cNvCxnSpPr>
            <a:cxnSpLocks/>
            <a:stCxn id="9" idx="2"/>
            <a:endCxn id="7" idx="1"/>
          </p:cNvCxnSpPr>
          <p:nvPr/>
        </p:nvCxnSpPr>
        <p:spPr>
          <a:xfrm rot="16200000" flipH="1">
            <a:off x="5446161" y="2580675"/>
            <a:ext cx="565172" cy="8131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ACC8B9ED-5570-4061-BC32-748502CFC881}"/>
              </a:ext>
            </a:extLst>
          </p:cNvPr>
          <p:cNvSpPr/>
          <p:nvPr/>
        </p:nvSpPr>
        <p:spPr>
          <a:xfrm>
            <a:off x="4902081" y="4129602"/>
            <a:ext cx="2747729" cy="586398"/>
          </a:xfrm>
          <a:prstGeom prst="wedgeRectCallout">
            <a:avLst>
              <a:gd name="adj1" fmla="val -17718"/>
              <a:gd name="adj2" fmla="val -1978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D069D9-B4C6-4CA2-8BB4-3EE9190A3797}"/>
              </a:ext>
            </a:extLst>
          </p:cNvPr>
          <p:cNvSpPr txBox="1"/>
          <p:nvPr/>
        </p:nvSpPr>
        <p:spPr>
          <a:xfrm>
            <a:off x="4902081" y="4192779"/>
            <a:ext cx="32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/>
              <a:t>input – </a:t>
            </a:r>
            <a:r>
              <a:rPr lang="nl-NL" sz="1200" dirty="0" err="1"/>
              <a:t>derived</a:t>
            </a:r>
            <a:r>
              <a:rPr lang="nl-NL" sz="1200" dirty="0"/>
              <a:t> </a:t>
            </a:r>
            <a:r>
              <a:rPr lang="nl-NL" sz="1200" dirty="0" err="1"/>
              <a:t>from</a:t>
            </a:r>
            <a:r>
              <a:rPr lang="nl-NL" sz="1200" dirty="0"/>
              <a:t> body</a:t>
            </a:r>
          </a:p>
          <a:p>
            <a:pPr defTabSz="914378"/>
            <a:r>
              <a:rPr lang="nl-NL" sz="1200" dirty="0" err="1"/>
              <a:t>ctx</a:t>
            </a:r>
            <a:r>
              <a:rPr lang="nl-NL" sz="1200" dirty="0"/>
              <a:t> – </a:t>
            </a:r>
            <a:r>
              <a:rPr lang="nl-NL" sz="1200" dirty="0" err="1"/>
              <a:t>raw</a:t>
            </a:r>
            <a:r>
              <a:rPr lang="nl-NL" sz="1200" dirty="0"/>
              <a:t> HTTP </a:t>
            </a:r>
            <a:r>
              <a:rPr lang="nl-NL" sz="1200" dirty="0" err="1"/>
              <a:t>request</a:t>
            </a:r>
            <a:r>
              <a:rPr lang="nl-NL" sz="1200" dirty="0"/>
              <a:t> </a:t>
            </a:r>
            <a:r>
              <a:rPr lang="nl-NL" sz="1200" dirty="0" err="1"/>
              <a:t>components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27080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2" grpId="0" animBg="1"/>
      <p:bldP spid="13" grpId="0" animBg="1"/>
      <p:bldP spid="14" grpId="0"/>
      <p:bldP spid="17" grpId="0" animBg="1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>
            <a:extLst>
              <a:ext uri="{FF2B5EF4-FFF2-40B4-BE49-F238E27FC236}">
                <a16:creationId xmlns:a16="http://schemas.microsoft.com/office/drawing/2014/main" id="{20ECF4D8-D799-44E5-8ABF-9384FFB9354D}"/>
              </a:ext>
            </a:extLst>
          </p:cNvPr>
          <p:cNvSpPr/>
          <p:nvPr/>
        </p:nvSpPr>
        <p:spPr>
          <a:xfrm>
            <a:off x="5903999" y="1566245"/>
            <a:ext cx="3240001" cy="1572955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B36F6-CFE8-42B6-8933-EA9E57F5E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336797" cy="3780000"/>
          </a:xfrm>
        </p:spPr>
        <p:txBody>
          <a:bodyPr/>
          <a:lstStyle/>
          <a:p>
            <a:r>
              <a:rPr lang="nl-NL" dirty="0" err="1"/>
              <a:t>Functions</a:t>
            </a:r>
            <a:r>
              <a:rPr lang="nl-NL" dirty="0"/>
              <a:t> on OCI –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Fn</a:t>
            </a:r>
            <a:endParaRPr lang="nl-NL" dirty="0"/>
          </a:p>
          <a:p>
            <a:pPr lvl="1"/>
            <a:r>
              <a:rPr lang="nl-NL" dirty="0" err="1"/>
              <a:t>Function</a:t>
            </a:r>
            <a:r>
              <a:rPr lang="nl-NL" dirty="0"/>
              <a:t> Container Images are </a:t>
            </a:r>
            <a:r>
              <a:rPr lang="nl-NL" dirty="0" err="1"/>
              <a:t>stored</a:t>
            </a:r>
            <a:br>
              <a:rPr lang="nl-NL" dirty="0"/>
            </a:br>
            <a:r>
              <a:rPr lang="nl-NL" dirty="0"/>
              <a:t>in OCI Container </a:t>
            </a:r>
            <a:r>
              <a:rPr lang="nl-NL" dirty="0" err="1"/>
              <a:t>Registry</a:t>
            </a:r>
            <a:endParaRPr lang="nl-NL" dirty="0"/>
          </a:p>
          <a:p>
            <a:r>
              <a:rPr lang="nl-NL" dirty="0"/>
              <a:t>Triggers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/>
              <a:t>OCI Events</a:t>
            </a:r>
          </a:p>
          <a:p>
            <a:pPr lvl="1"/>
            <a:r>
              <a:rPr lang="nl-NL" dirty="0"/>
              <a:t>API Gateway calls</a:t>
            </a:r>
          </a:p>
          <a:p>
            <a:r>
              <a:rPr lang="nl-NL" dirty="0"/>
              <a:t>OCI </a:t>
            </a:r>
            <a:r>
              <a:rPr lang="nl-NL" dirty="0" err="1"/>
              <a:t>gathers</a:t>
            </a:r>
            <a:r>
              <a:rPr lang="nl-NL" dirty="0"/>
              <a:t> logs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metrics</a:t>
            </a:r>
            <a:endParaRPr lang="nl-NL" dirty="0"/>
          </a:p>
          <a:p>
            <a:r>
              <a:rPr lang="nl-NL" dirty="0"/>
              <a:t>A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(i.e. a container)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removed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5-10 minutes of </a:t>
            </a:r>
            <a:r>
              <a:rPr lang="nl-NL" dirty="0" err="1"/>
              <a:t>inactivity</a:t>
            </a:r>
            <a:endParaRPr lang="nl-NL" dirty="0"/>
          </a:p>
          <a:p>
            <a:pPr lvl="1"/>
            <a:r>
              <a:rPr lang="nl-NL" dirty="0" err="1"/>
              <a:t>Note</a:t>
            </a:r>
            <a:r>
              <a:rPr lang="nl-NL" dirty="0"/>
              <a:t>: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handle multiple </a:t>
            </a:r>
            <a:r>
              <a:rPr lang="nl-NL" dirty="0" err="1"/>
              <a:t>requests</a:t>
            </a: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543A8-700B-458A-B4E1-FBBD2818C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1" y="936001"/>
            <a:ext cx="3612193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2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loud 39">
            <a:extLst>
              <a:ext uri="{FF2B5EF4-FFF2-40B4-BE49-F238E27FC236}">
                <a16:creationId xmlns:a16="http://schemas.microsoft.com/office/drawing/2014/main" id="{5EFFFEB8-B28D-4159-A2C8-C42E0CA9B9FE}"/>
              </a:ext>
            </a:extLst>
          </p:cNvPr>
          <p:cNvSpPr/>
          <p:nvPr/>
        </p:nvSpPr>
        <p:spPr>
          <a:xfrm>
            <a:off x="5515539" y="1332543"/>
            <a:ext cx="3428529" cy="2061341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D2BD0-EB4B-472F-AB8F-D37D53BAC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E8C77-E46F-44A5-978F-40C47F5CDB0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7CA6A9-AB19-417E-8B55-7826C448DE57}"/>
              </a:ext>
            </a:extLst>
          </p:cNvPr>
          <p:cNvSpPr/>
          <p:nvPr/>
        </p:nvSpPr>
        <p:spPr>
          <a:xfrm>
            <a:off x="5837465" y="285873"/>
            <a:ext cx="2618224" cy="2502040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7FC9C-C62D-4108-A81F-AD114D31D5EA}"/>
              </a:ext>
            </a:extLst>
          </p:cNvPr>
          <p:cNvSpPr txBox="1"/>
          <p:nvPr/>
        </p:nvSpPr>
        <p:spPr>
          <a:xfrm>
            <a:off x="6139784" y="19382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DF81F0-0949-4D21-AA66-D75C7E291F17}"/>
              </a:ext>
            </a:extLst>
          </p:cNvPr>
          <p:cNvSpPr/>
          <p:nvPr/>
        </p:nvSpPr>
        <p:spPr>
          <a:xfrm>
            <a:off x="6810100" y="511960"/>
            <a:ext cx="1428600" cy="102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64B-9617-4701-8560-52278096BC85}"/>
              </a:ext>
            </a:extLst>
          </p:cNvPr>
          <p:cNvSpPr/>
          <p:nvPr/>
        </p:nvSpPr>
        <p:spPr>
          <a:xfrm>
            <a:off x="7298386" y="897565"/>
            <a:ext cx="841550" cy="518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C06F6-05C4-4D17-BCAA-EAC567D20C02}"/>
              </a:ext>
            </a:extLst>
          </p:cNvPr>
          <p:cNvSpPr txBox="1"/>
          <p:nvPr/>
        </p:nvSpPr>
        <p:spPr>
          <a:xfrm>
            <a:off x="7298386" y="1019986"/>
            <a:ext cx="841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 err="1">
                <a:solidFill>
                  <a:srgbClr val="FFFFFF"/>
                </a:solidFill>
              </a:rPr>
              <a:t>Function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B138D-FCC8-4BEA-B889-65A4F1DCC81B}"/>
              </a:ext>
            </a:extLst>
          </p:cNvPr>
          <p:cNvSpPr txBox="1"/>
          <p:nvPr/>
        </p:nvSpPr>
        <p:spPr>
          <a:xfrm>
            <a:off x="6725801" y="537948"/>
            <a:ext cx="110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Application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AD9646-73C6-471F-88DD-D4D7373FA3CC}"/>
              </a:ext>
            </a:extLst>
          </p:cNvPr>
          <p:cNvSpPr/>
          <p:nvPr/>
        </p:nvSpPr>
        <p:spPr>
          <a:xfrm>
            <a:off x="5999644" y="1683421"/>
            <a:ext cx="1428600" cy="102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5A7410-5FE0-4A23-B8DC-B3F1F07B2CCD}"/>
              </a:ext>
            </a:extLst>
          </p:cNvPr>
          <p:cNvSpPr/>
          <p:nvPr/>
        </p:nvSpPr>
        <p:spPr>
          <a:xfrm>
            <a:off x="6487930" y="2069027"/>
            <a:ext cx="841550" cy="518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05B36-CB37-46AB-B4B3-C4B3C8F2331A}"/>
              </a:ext>
            </a:extLst>
          </p:cNvPr>
          <p:cNvSpPr txBox="1"/>
          <p:nvPr/>
        </p:nvSpPr>
        <p:spPr>
          <a:xfrm>
            <a:off x="6487930" y="2055798"/>
            <a:ext cx="841550" cy="577081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Container Image for </a:t>
            </a:r>
            <a:r>
              <a:rPr lang="nl-NL" sz="1050" dirty="0" err="1">
                <a:solidFill>
                  <a:srgbClr val="FFFFFF"/>
                </a:solidFill>
              </a:rPr>
              <a:t>Function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FB592D-2763-4938-9710-38DB81C67DA4}"/>
              </a:ext>
            </a:extLst>
          </p:cNvPr>
          <p:cNvSpPr txBox="1"/>
          <p:nvPr/>
        </p:nvSpPr>
        <p:spPr>
          <a:xfrm>
            <a:off x="5915345" y="1709410"/>
            <a:ext cx="110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OCIR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5E10BE-4809-4142-8C42-5BE336F84302}"/>
              </a:ext>
            </a:extLst>
          </p:cNvPr>
          <p:cNvSpPr/>
          <p:nvPr/>
        </p:nvSpPr>
        <p:spPr>
          <a:xfrm>
            <a:off x="1296237" y="1800661"/>
            <a:ext cx="3361174" cy="2546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84131C-E439-4CBA-AE3B-10239C8DEA57}"/>
              </a:ext>
            </a:extLst>
          </p:cNvPr>
          <p:cNvSpPr/>
          <p:nvPr/>
        </p:nvSpPr>
        <p:spPr>
          <a:xfrm>
            <a:off x="1435345" y="1847908"/>
            <a:ext cx="3078878" cy="2364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7B59AF-A00C-4FFF-B513-110821B7AEC6}"/>
              </a:ext>
            </a:extLst>
          </p:cNvPr>
          <p:cNvSpPr/>
          <p:nvPr/>
        </p:nvSpPr>
        <p:spPr>
          <a:xfrm>
            <a:off x="1626115" y="3156255"/>
            <a:ext cx="1046066" cy="28740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37CE2-6799-415A-A477-7222F4838203}"/>
              </a:ext>
            </a:extLst>
          </p:cNvPr>
          <p:cNvSpPr txBox="1"/>
          <p:nvPr/>
        </p:nvSpPr>
        <p:spPr>
          <a:xfrm>
            <a:off x="1514669" y="3185224"/>
            <a:ext cx="1240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GB" sz="1050" dirty="0">
                <a:solidFill>
                  <a:srgbClr val="FFFFFF"/>
                </a:solidFill>
              </a:rPr>
              <a:t>OCI CLI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CA639A-E5B2-484F-833A-F5B629E3F6D0}"/>
              </a:ext>
            </a:extLst>
          </p:cNvPr>
          <p:cNvSpPr/>
          <p:nvPr/>
        </p:nvSpPr>
        <p:spPr>
          <a:xfrm>
            <a:off x="3194356" y="2100361"/>
            <a:ext cx="1100294" cy="559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sz="1050" dirty="0">
                <a:solidFill>
                  <a:srgbClr val="FFFFFF"/>
                </a:solidFill>
                <a:latin typeface="Arial" panose="020B0604020202020204"/>
              </a:rPr>
              <a:t>Project </a:t>
            </a:r>
            <a:r>
              <a:rPr lang="en-GB" sz="1050" dirty="0" err="1">
                <a:solidFill>
                  <a:srgbClr val="FFFFFF"/>
                </a:solidFill>
                <a:latin typeface="Arial" panose="020B0604020202020204"/>
              </a:rPr>
              <a:t>Fn</a:t>
            </a:r>
            <a:r>
              <a:rPr lang="en-GB" sz="1050" dirty="0">
                <a:solidFill>
                  <a:srgbClr val="FFFFFF"/>
                </a:solidFill>
                <a:latin typeface="Arial" panose="020B0604020202020204"/>
              </a:rPr>
              <a:t> </a:t>
            </a:r>
            <a:endParaRPr lang="en-NL" sz="105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3038D5-4944-4BC2-BA84-0F844C387477}"/>
              </a:ext>
            </a:extLst>
          </p:cNvPr>
          <p:cNvSpPr/>
          <p:nvPr/>
        </p:nvSpPr>
        <p:spPr>
          <a:xfrm>
            <a:off x="2839129" y="2759416"/>
            <a:ext cx="567261" cy="33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sz="900" dirty="0">
                <a:solidFill>
                  <a:srgbClr val="FFFFFF"/>
                </a:solidFill>
                <a:latin typeface="Arial" panose="020B0604020202020204"/>
              </a:rPr>
              <a:t>OCI Config</a:t>
            </a:r>
            <a:endParaRPr lang="en-NL" sz="9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D50B7B9-4B96-411D-AD68-76A00FB619B8}"/>
              </a:ext>
            </a:extLst>
          </p:cNvPr>
          <p:cNvSpPr/>
          <p:nvPr/>
        </p:nvSpPr>
        <p:spPr>
          <a:xfrm>
            <a:off x="3300163" y="2644722"/>
            <a:ext cx="143911" cy="144208"/>
          </a:xfrm>
          <a:custGeom>
            <a:avLst/>
            <a:gdLst>
              <a:gd name="connsiteX0" fmla="*/ 131591 w 191881"/>
              <a:gd name="connsiteY0" fmla="*/ 0 h 192277"/>
              <a:gd name="connsiteX1" fmla="*/ 962 w 191881"/>
              <a:gd name="connsiteY1" fmla="*/ 190919 h 192277"/>
              <a:gd name="connsiteX2" fmla="*/ 191881 w 191881"/>
              <a:gd name="connsiteY2" fmla="*/ 70338 h 19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81" h="192277">
                <a:moveTo>
                  <a:pt x="131591" y="0"/>
                </a:moveTo>
                <a:cubicBezTo>
                  <a:pt x="61252" y="89598"/>
                  <a:pt x="-9086" y="179196"/>
                  <a:pt x="962" y="190919"/>
                </a:cubicBezTo>
                <a:cubicBezTo>
                  <a:pt x="11010" y="202642"/>
                  <a:pt x="101445" y="136490"/>
                  <a:pt x="191881" y="7033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0E051AB-EEFB-49DC-8080-CAEBFE3009AE}"/>
              </a:ext>
            </a:extLst>
          </p:cNvPr>
          <p:cNvSpPr/>
          <p:nvPr/>
        </p:nvSpPr>
        <p:spPr>
          <a:xfrm>
            <a:off x="2667838" y="2876850"/>
            <a:ext cx="173723" cy="167296"/>
          </a:xfrm>
          <a:custGeom>
            <a:avLst/>
            <a:gdLst>
              <a:gd name="connsiteX0" fmla="*/ 0 w 231630"/>
              <a:gd name="connsiteY0" fmla="*/ 132625 h 223061"/>
              <a:gd name="connsiteX1" fmla="*/ 231113 w 231630"/>
              <a:gd name="connsiteY1" fmla="*/ 1997 h 223061"/>
              <a:gd name="connsiteX2" fmla="*/ 50242 w 231630"/>
              <a:gd name="connsiteY2" fmla="*/ 223061 h 22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630" h="223061">
                <a:moveTo>
                  <a:pt x="0" y="132625"/>
                </a:moveTo>
                <a:cubicBezTo>
                  <a:pt x="111369" y="59774"/>
                  <a:pt x="222739" y="-13076"/>
                  <a:pt x="231113" y="1997"/>
                </a:cubicBezTo>
                <a:cubicBezTo>
                  <a:pt x="239487" y="17070"/>
                  <a:pt x="144864" y="120065"/>
                  <a:pt x="50242" y="22306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1FE205-C425-4857-B665-B637090F8FA2}"/>
              </a:ext>
            </a:extLst>
          </p:cNvPr>
          <p:cNvSpPr/>
          <p:nvPr/>
        </p:nvSpPr>
        <p:spPr>
          <a:xfrm>
            <a:off x="3459142" y="2763772"/>
            <a:ext cx="977485" cy="64811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A56B3E-6649-4A70-AF3A-7F5F05B79666}"/>
              </a:ext>
            </a:extLst>
          </p:cNvPr>
          <p:cNvSpPr txBox="1"/>
          <p:nvPr/>
        </p:nvSpPr>
        <p:spPr>
          <a:xfrm>
            <a:off x="3447528" y="2740756"/>
            <a:ext cx="1005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GB" sz="1050" dirty="0">
                <a:solidFill>
                  <a:srgbClr val="FFFFFF"/>
                </a:solidFill>
              </a:rPr>
              <a:t>Docker Container with Function &amp; Runtime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9C75408-8DA0-460F-8BCF-258D480153BB}"/>
              </a:ext>
            </a:extLst>
          </p:cNvPr>
          <p:cNvSpPr/>
          <p:nvPr/>
        </p:nvSpPr>
        <p:spPr>
          <a:xfrm>
            <a:off x="4431325" y="2343273"/>
            <a:ext cx="2117690" cy="761162"/>
          </a:xfrm>
          <a:custGeom>
            <a:avLst/>
            <a:gdLst>
              <a:gd name="connsiteX0" fmla="*/ 0 w 2823587"/>
              <a:gd name="connsiteY0" fmla="*/ 1014883 h 1014883"/>
              <a:gd name="connsiteX1" fmla="*/ 1155560 w 2823587"/>
              <a:gd name="connsiteY1" fmla="*/ 271305 h 1014883"/>
              <a:gd name="connsiteX2" fmla="*/ 2823587 w 2823587"/>
              <a:gd name="connsiteY2" fmla="*/ 0 h 101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3587" h="1014883">
                <a:moveTo>
                  <a:pt x="0" y="1014883"/>
                </a:moveTo>
                <a:cubicBezTo>
                  <a:pt x="342481" y="727667"/>
                  <a:pt x="684962" y="440452"/>
                  <a:pt x="1155560" y="271305"/>
                </a:cubicBezTo>
                <a:cubicBezTo>
                  <a:pt x="1626158" y="102158"/>
                  <a:pt x="2823587" y="0"/>
                  <a:pt x="2823587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46BCDA4-0312-4C85-BB7F-AEEEA30762A2}"/>
              </a:ext>
            </a:extLst>
          </p:cNvPr>
          <p:cNvCxnSpPr>
            <a:stCxn id="8" idx="2"/>
            <a:endCxn id="13" idx="3"/>
          </p:cNvCxnSpPr>
          <p:nvPr/>
        </p:nvCxnSpPr>
        <p:spPr>
          <a:xfrm rot="5400000">
            <a:off x="7060308" y="1685485"/>
            <a:ext cx="928027" cy="3896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0EB632D-36E1-4B04-A1C6-88D3F3608813}"/>
              </a:ext>
            </a:extLst>
          </p:cNvPr>
          <p:cNvSpPr txBox="1"/>
          <p:nvPr/>
        </p:nvSpPr>
        <p:spPr>
          <a:xfrm>
            <a:off x="5043331" y="2578327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/>
              <a:t>deploy</a:t>
            </a:r>
            <a:endParaRPr lang="en-NL" sz="10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7BFD03-831F-4E87-B527-D299B2A4880F}"/>
              </a:ext>
            </a:extLst>
          </p:cNvPr>
          <p:cNvSpPr txBox="1"/>
          <p:nvPr/>
        </p:nvSpPr>
        <p:spPr>
          <a:xfrm>
            <a:off x="1996381" y="184121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/>
              <a:t>invoke</a:t>
            </a:r>
            <a:endParaRPr lang="en-NL" sz="105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E62832E-746A-4DAB-A70C-52FAD98F2F9C}"/>
              </a:ext>
            </a:extLst>
          </p:cNvPr>
          <p:cNvSpPr/>
          <p:nvPr/>
        </p:nvSpPr>
        <p:spPr>
          <a:xfrm>
            <a:off x="1899140" y="729854"/>
            <a:ext cx="5403501" cy="2476530"/>
          </a:xfrm>
          <a:custGeom>
            <a:avLst/>
            <a:gdLst>
              <a:gd name="connsiteX0" fmla="*/ 0 w 7204668"/>
              <a:gd name="connsiteY0" fmla="*/ 2201465 h 2911878"/>
              <a:gd name="connsiteX1" fmla="*/ 190918 w 7204668"/>
              <a:gd name="connsiteY1" fmla="*/ 2894801 h 2911878"/>
              <a:gd name="connsiteX2" fmla="*/ 602901 w 7204668"/>
              <a:gd name="connsiteY2" fmla="*/ 2472770 h 2911878"/>
              <a:gd name="connsiteX3" fmla="*/ 1678074 w 7204668"/>
              <a:gd name="connsiteY3" fmla="*/ 181746 h 2911878"/>
              <a:gd name="connsiteX4" fmla="*/ 7204668 w 7204668"/>
              <a:gd name="connsiteY4" fmla="*/ 312375 h 291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4668" h="2911878">
                <a:moveTo>
                  <a:pt x="0" y="2201465"/>
                </a:moveTo>
                <a:cubicBezTo>
                  <a:pt x="45217" y="2525524"/>
                  <a:pt x="90435" y="2849584"/>
                  <a:pt x="190918" y="2894801"/>
                </a:cubicBezTo>
                <a:cubicBezTo>
                  <a:pt x="291401" y="2940018"/>
                  <a:pt x="355042" y="2924946"/>
                  <a:pt x="602901" y="2472770"/>
                </a:cubicBezTo>
                <a:cubicBezTo>
                  <a:pt x="850760" y="2020594"/>
                  <a:pt x="577780" y="541812"/>
                  <a:pt x="1678074" y="181746"/>
                </a:cubicBezTo>
                <a:cubicBezTo>
                  <a:pt x="2778369" y="-178320"/>
                  <a:pt x="4991518" y="67027"/>
                  <a:pt x="7204668" y="31237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23634E-E1ED-49DE-9455-4DFE3BD038CD}"/>
              </a:ext>
            </a:extLst>
          </p:cNvPr>
          <p:cNvSpPr txBox="1"/>
          <p:nvPr/>
        </p:nvSpPr>
        <p:spPr>
          <a:xfrm>
            <a:off x="3162282" y="511144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/>
              <a:t>invoke</a:t>
            </a:r>
            <a:endParaRPr lang="en-NL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3CE5E7-A99E-4461-970D-4427B0699F13}"/>
              </a:ext>
            </a:extLst>
          </p:cNvPr>
          <p:cNvSpPr txBox="1"/>
          <p:nvPr/>
        </p:nvSpPr>
        <p:spPr>
          <a:xfrm>
            <a:off x="380233" y="2251925"/>
            <a:ext cx="1616148" cy="4154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 err="1"/>
              <a:t>oci</a:t>
            </a:r>
            <a:r>
              <a:rPr lang="en-GB" sz="1050" dirty="0"/>
              <a:t> </a:t>
            </a:r>
            <a:r>
              <a:rPr lang="en-GB" sz="1050" dirty="0" err="1"/>
              <a:t>fn</a:t>
            </a:r>
            <a:r>
              <a:rPr lang="en-GB" sz="1050" dirty="0"/>
              <a:t> function invoke …</a:t>
            </a:r>
          </a:p>
          <a:p>
            <a:pPr defTabSz="914378"/>
            <a:r>
              <a:rPr lang="en-GB" sz="1050" dirty="0" err="1"/>
              <a:t>oci</a:t>
            </a:r>
            <a:r>
              <a:rPr lang="en-GB" sz="1050" dirty="0"/>
              <a:t> raw-request …</a:t>
            </a:r>
            <a:endParaRPr lang="en-NL" sz="1050" dirty="0"/>
          </a:p>
        </p:txBody>
      </p:sp>
      <p:pic>
        <p:nvPicPr>
          <p:cNvPr id="36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06EBF726-34E6-4ACB-A071-06D2DA57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974" y="1969979"/>
            <a:ext cx="753026" cy="31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08EECB0C-D5F1-4B41-A95B-F34594EAE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409" y="3235407"/>
            <a:ext cx="341939" cy="28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B7228E-5E3D-4B22-8CB5-09A01C904686}"/>
              </a:ext>
            </a:extLst>
          </p:cNvPr>
          <p:cNvSpPr txBox="1"/>
          <p:nvPr/>
        </p:nvSpPr>
        <p:spPr>
          <a:xfrm>
            <a:off x="1950207" y="4414703"/>
            <a:ext cx="196848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Development Environment</a:t>
            </a:r>
            <a:endParaRPr lang="en-NL" sz="1300" dirty="0" err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8A6AE5-C78B-400D-AB0D-8F89523737E9}"/>
              </a:ext>
            </a:extLst>
          </p:cNvPr>
          <p:cNvSpPr txBox="1"/>
          <p:nvPr/>
        </p:nvSpPr>
        <p:spPr>
          <a:xfrm>
            <a:off x="5969106" y="2808771"/>
            <a:ext cx="24509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Test &amp; </a:t>
            </a:r>
            <a:r>
              <a:rPr lang="nl-NL" sz="1300" dirty="0" err="1"/>
              <a:t>Production</a:t>
            </a:r>
            <a:r>
              <a:rPr lang="nl-NL" sz="1300" dirty="0"/>
              <a:t> </a:t>
            </a:r>
            <a:r>
              <a:rPr lang="nl-NL" sz="1300" dirty="0" err="1"/>
              <a:t>Environmentd</a:t>
            </a:r>
            <a:endParaRPr lang="en-NL" sz="1300" dirty="0" err="1"/>
          </a:p>
        </p:txBody>
      </p:sp>
      <p:pic>
        <p:nvPicPr>
          <p:cNvPr id="41" name="Content Placeholder 40" descr="Document">
            <a:extLst>
              <a:ext uri="{FF2B5EF4-FFF2-40B4-BE49-F238E27FC236}">
                <a16:creationId xmlns:a16="http://schemas.microsoft.com/office/drawing/2014/main" id="{02E7DA1A-6E0B-4DD2-A236-D73C090A7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3752" y="3435932"/>
            <a:ext cx="573776" cy="573776"/>
          </a:xfr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2202FE0-FF07-4236-84CA-9595F9EB2650}"/>
              </a:ext>
            </a:extLst>
          </p:cNvPr>
          <p:cNvSpPr txBox="1"/>
          <p:nvPr/>
        </p:nvSpPr>
        <p:spPr>
          <a:xfrm flipH="1">
            <a:off x="2974784" y="3954238"/>
            <a:ext cx="55672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Code</a:t>
            </a:r>
            <a:endParaRPr lang="en-NL" sz="1300" dirty="0" err="1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D731EC2-2E5C-4D19-8FE4-ADD58B8EFAE1}"/>
              </a:ext>
            </a:extLst>
          </p:cNvPr>
          <p:cNvCxnSpPr/>
          <p:nvPr/>
        </p:nvCxnSpPr>
        <p:spPr>
          <a:xfrm flipV="1">
            <a:off x="3459142" y="3443660"/>
            <a:ext cx="189957" cy="27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C7FC10B-0F37-4ADA-B762-6EA41A854C5E}"/>
              </a:ext>
            </a:extLst>
          </p:cNvPr>
          <p:cNvSpPr/>
          <p:nvPr/>
        </p:nvSpPr>
        <p:spPr>
          <a:xfrm>
            <a:off x="554400" y="337465"/>
            <a:ext cx="6753600" cy="656135"/>
          </a:xfrm>
          <a:custGeom>
            <a:avLst/>
            <a:gdLst>
              <a:gd name="connsiteX0" fmla="*/ 0 w 6753600"/>
              <a:gd name="connsiteY0" fmla="*/ 656135 h 656135"/>
              <a:gd name="connsiteX1" fmla="*/ 2628000 w 6753600"/>
              <a:gd name="connsiteY1" fmla="*/ 935 h 656135"/>
              <a:gd name="connsiteX2" fmla="*/ 6753600 w 6753600"/>
              <a:gd name="connsiteY2" fmla="*/ 540935 h 65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3600" h="656135">
                <a:moveTo>
                  <a:pt x="0" y="656135"/>
                </a:moveTo>
                <a:cubicBezTo>
                  <a:pt x="751200" y="338135"/>
                  <a:pt x="1502400" y="20135"/>
                  <a:pt x="2628000" y="935"/>
                </a:cubicBezTo>
                <a:cubicBezTo>
                  <a:pt x="3753600" y="-18265"/>
                  <a:pt x="5253600" y="261335"/>
                  <a:pt x="6753600" y="54093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4347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20090" y="0"/>
            <a:ext cx="8413996" cy="51435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065186" y="0"/>
            <a:ext cx="8078814" cy="51435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BD8EA-DC6D-4620-85BA-1C7B82D6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030" y="273844"/>
            <a:ext cx="5373370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D08F3-9E47-4B4F-B629-EF028A00B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" y="1900124"/>
            <a:ext cx="2569468" cy="13428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F92BA-3869-4A8B-9AE2-04FE96DE2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0637" y="1516951"/>
            <a:ext cx="5370763" cy="3115771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 dirty="0"/>
              <a:t>“an internet-scale, high-performance storage platform that offers reliable and cost-efficient data durability. </a:t>
            </a:r>
            <a:br>
              <a:rPr lang="en-US" sz="1500" dirty="0"/>
            </a:br>
            <a:r>
              <a:rPr lang="en-US" sz="1500" dirty="0"/>
              <a:t>The Object Storage service can store an unlimited amount of unstructured data of any content type, including analytic data and rich content, like images and videos.”</a:t>
            </a:r>
            <a:br>
              <a:rPr lang="en-US" sz="1500" dirty="0"/>
            </a:br>
            <a:br>
              <a:rPr lang="en-US" sz="1500" dirty="0"/>
            </a:br>
            <a:endParaRPr lang="en-US" sz="1500" dirty="0"/>
          </a:p>
          <a:p>
            <a:r>
              <a:rPr lang="en-US" sz="1500" dirty="0"/>
              <a:t>Note: use  </a:t>
            </a:r>
            <a:r>
              <a:rPr lang="en-US" sz="1500" b="1" dirty="0"/>
              <a:t>Archive Storage</a:t>
            </a:r>
            <a:r>
              <a:rPr lang="en-US" sz="1500" dirty="0"/>
              <a:t> for data which you rarely access, but that must be retained and preserved for long periods of time. </a:t>
            </a:r>
          </a:p>
          <a:p>
            <a:pPr lvl="1"/>
            <a:r>
              <a:rPr lang="en-US" sz="1500" dirty="0"/>
              <a:t>The cost efficiency of the Archive Storage tier offsets the longer lead time required to access the data.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0E7D6-EB47-4A14-A3B7-C1E07F74F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5821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6" cy="51435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51435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BD8EA-DC6D-4620-85BA-1C7B82D6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95" y="704606"/>
            <a:ext cx="7796283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ADA1C-54E0-4126-A87F-D135556D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412" y="2571750"/>
            <a:ext cx="2592510" cy="8511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F92BA-3869-4A8B-9AE2-04FE96DE2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081" y="1633852"/>
            <a:ext cx="5165838" cy="3366773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350" dirty="0"/>
              <a:t>A </a:t>
            </a:r>
            <a:r>
              <a:rPr lang="en-US" sz="1350" i="1" dirty="0"/>
              <a:t>regional</a:t>
            </a:r>
            <a:r>
              <a:rPr lang="en-US" sz="1350" dirty="0"/>
              <a:t> service – not tied to a compute instance or even an AD</a:t>
            </a:r>
          </a:p>
          <a:p>
            <a:r>
              <a:rPr lang="en-US" sz="1350" dirty="0"/>
              <a:t>Organized in Namespaces, Buckets (similar to Folders) and Objects</a:t>
            </a:r>
          </a:p>
          <a:p>
            <a:r>
              <a:rPr lang="en-US" sz="1350" dirty="0"/>
              <a:t>Max Object Size is 10TiB (in parts of max 50 </a:t>
            </a:r>
            <a:r>
              <a:rPr lang="en-US" sz="1350" dirty="0" err="1"/>
              <a:t>GiB</a:t>
            </a:r>
            <a:r>
              <a:rPr lang="en-US" sz="1350" dirty="0"/>
              <a:t>)	</a:t>
            </a:r>
          </a:p>
          <a:p>
            <a:pPr lvl="1"/>
            <a:r>
              <a:rPr lang="en-US" sz="1350" dirty="0"/>
              <a:t>one tebibyte (1 </a:t>
            </a:r>
            <a:r>
              <a:rPr lang="en-US" sz="1350" dirty="0" err="1"/>
              <a:t>TiB</a:t>
            </a:r>
            <a:r>
              <a:rPr lang="en-US" sz="1350" dirty="0"/>
              <a:t>) is approximately equal to 1.1 TB</a:t>
            </a:r>
          </a:p>
          <a:p>
            <a:r>
              <a:rPr lang="en-US" sz="1350" dirty="0"/>
              <a:t>Object Storage is </a:t>
            </a:r>
            <a:r>
              <a:rPr lang="en-US" sz="1350" i="1" dirty="0"/>
              <a:t>Always Free</a:t>
            </a:r>
            <a:r>
              <a:rPr lang="en-US" sz="1350" dirty="0"/>
              <a:t> eligible</a:t>
            </a:r>
          </a:p>
          <a:p>
            <a:r>
              <a:rPr lang="en-US" sz="1350" dirty="0"/>
              <a:t>Object Storage provides</a:t>
            </a:r>
          </a:p>
          <a:p>
            <a:pPr lvl="1"/>
            <a:r>
              <a:rPr lang="en-US" sz="1350" dirty="0"/>
              <a:t>Durability – multiple copies, automatically maintained</a:t>
            </a:r>
          </a:p>
          <a:p>
            <a:pPr lvl="1"/>
            <a:r>
              <a:rPr lang="en-US" sz="1350" dirty="0"/>
              <a:t>Encryption - 256-bit Advanced Encryption Standard (AES-256)</a:t>
            </a:r>
          </a:p>
          <a:p>
            <a:pPr lvl="1"/>
            <a:r>
              <a:rPr lang="en-US" sz="1350" dirty="0"/>
              <a:t>S3 Compatible REST API</a:t>
            </a:r>
          </a:p>
          <a:p>
            <a:pPr lvl="1"/>
            <a:r>
              <a:rPr lang="en-US" sz="1350" dirty="0"/>
              <a:t>HDFS Connector (to act as backend for Spark and Hadoop MapReduce)</a:t>
            </a:r>
          </a:p>
          <a:p>
            <a:pPr lvl="1"/>
            <a:r>
              <a:rPr lang="en-US" sz="1350" dirty="0"/>
              <a:t>Pre-authorized requests for time-limited, direct access </a:t>
            </a:r>
          </a:p>
          <a:p>
            <a:pPr lvl="1"/>
            <a:r>
              <a:rPr lang="en-US" sz="1350" dirty="0"/>
              <a:t>Life Cycle Rules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94322-12FE-4AA0-BC71-B5013652B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685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in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i="1" dirty="0"/>
              <a:t>lab1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4B2DED-485D-462E-A838-DC4534E5E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8BB995-705D-4BF5-B735-62CC2D40F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98" y="1080000"/>
            <a:ext cx="8424001" cy="332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168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0F08-29B2-445C-85E8-73837B23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– source code in GitHub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CEAC2-5C32-43FB-BC41-A47AABDB3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AC905-C076-49B2-B598-278A091E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D4B638CD-F6EA-4731-A76E-1431C87C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0" y="936000"/>
            <a:ext cx="7875917" cy="3726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88FEB-0708-47C3-8CDA-6EC672D3E969}"/>
              </a:ext>
            </a:extLst>
          </p:cNvPr>
          <p:cNvSpPr txBox="1"/>
          <p:nvPr/>
        </p:nvSpPr>
        <p:spPr>
          <a:xfrm>
            <a:off x="6149591" y="4750904"/>
            <a:ext cx="29944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>
                    <a:lumMod val="50000"/>
                  </a:schemeClr>
                </a:solidFill>
              </a:rPr>
              <a:t>Sources:</a:t>
            </a:r>
            <a:r>
              <a:rPr lang="nl-NL" sz="1300" b="1" dirty="0">
                <a:solidFill>
                  <a:schemeClr val="bg1">
                    <a:lumMod val="50000"/>
                  </a:schemeClr>
                </a:solidFill>
              </a:rPr>
              <a:t> bit.ly/cloud-native-latam2020</a:t>
            </a:r>
            <a:endParaRPr lang="en-NL" sz="1300" b="1" dirty="0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1D3A0D8-9412-46FE-88B4-B152A229C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796849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306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288000"/>
            <a:ext cx="6883201" cy="504000"/>
          </a:xfrm>
        </p:spPr>
        <p:txBody>
          <a:bodyPr/>
          <a:lstStyle/>
          <a:p>
            <a:r>
              <a:rPr lang="nl-NL" dirty="0" err="1"/>
              <a:t>Configuration</a:t>
            </a:r>
            <a:r>
              <a:rPr lang="nl-NL" dirty="0"/>
              <a:t> </a:t>
            </a:r>
            <a:r>
              <a:rPr lang="nl-NL" dirty="0" err="1"/>
              <a:t>Settings</a:t>
            </a:r>
            <a:r>
              <a:rPr lang="nl-NL" dirty="0"/>
              <a:t> for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 </a:t>
            </a:r>
            <a:br>
              <a:rPr lang="nl-NL" dirty="0"/>
            </a:br>
            <a:r>
              <a:rPr lang="nl-NL" dirty="0" err="1"/>
              <a:t>result</a:t>
            </a:r>
            <a:r>
              <a:rPr lang="nl-NL" dirty="0"/>
              <a:t> in environment variables </a:t>
            </a:r>
            <a:r>
              <a:rPr lang="nl-NL" dirty="0" err="1"/>
              <a:t>accessible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Snagit_SNG847">
            <a:extLst>
              <a:ext uri="{FF2B5EF4-FFF2-40B4-BE49-F238E27FC236}">
                <a16:creationId xmlns:a16="http://schemas.microsoft.com/office/drawing/2014/main" id="{CD3A2EB1-A689-4960-AF25-FE273D8EF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462" y="1008081"/>
            <a:ext cx="6560775" cy="3779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6A329FE-4FDD-4E94-97EA-56119CB06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00" y="1249649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367DD6-A387-4A7D-8C98-838BB65AAEB2}"/>
              </a:ext>
            </a:extLst>
          </p:cNvPr>
          <p:cNvCxnSpPr/>
          <p:nvPr/>
        </p:nvCxnSpPr>
        <p:spPr>
          <a:xfrm>
            <a:off x="6696000" y="3866400"/>
            <a:ext cx="12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15C52B-D4D4-498A-8FE8-951AB398E5A4}"/>
              </a:ext>
            </a:extLst>
          </p:cNvPr>
          <p:cNvGrpSpPr/>
          <p:nvPr/>
        </p:nvGrpSpPr>
        <p:grpSpPr>
          <a:xfrm>
            <a:off x="7603199" y="3412009"/>
            <a:ext cx="953417" cy="722010"/>
            <a:chOff x="303130" y="1040872"/>
            <a:chExt cx="1283748" cy="1283748"/>
          </a:xfrm>
        </p:grpSpPr>
        <p:pic>
          <p:nvPicPr>
            <p:cNvPr id="13" name="Graphic 64">
              <a:extLst>
                <a:ext uri="{FF2B5EF4-FFF2-40B4-BE49-F238E27FC236}">
                  <a16:creationId xmlns:a16="http://schemas.microsoft.com/office/drawing/2014/main" id="{694941C6-8032-4DAF-BC2D-18C785A47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FAC1A8-A382-4D35-919E-AF2528284511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0447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82700" y="1670401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32FD323-71E1-4F01-8C88-C69F1D59470B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3914ADBD-1633-4E96-88E2-834E55FB1460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A541C9C1-A22D-47F5-9DA5-24F52030A702}"/>
              </a:ext>
            </a:extLst>
          </p:cNvPr>
          <p:cNvSpPr/>
          <p:nvPr/>
        </p:nvSpPr>
        <p:spPr>
          <a:xfrm>
            <a:off x="6281637" y="338233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B79D3913-D706-4678-A244-C6244C146739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14302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90768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C1F7F07-ACD8-49F1-9A8B-D1CE869EB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7" r="27104" b="-2"/>
          <a:stretch/>
        </p:blipFill>
        <p:spPr bwMode="auto">
          <a:xfrm>
            <a:off x="2" y="8"/>
            <a:ext cx="2233873" cy="317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C012A32-4BFC-47B3-8719-7C82F3575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3" r="5279" b="2"/>
          <a:stretch/>
        </p:blipFill>
        <p:spPr bwMode="auto">
          <a:xfrm>
            <a:off x="2297073" y="7"/>
            <a:ext cx="2242566" cy="31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9D38817-5291-4671-A74B-8641CE7A5B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3" r="23252" b="-1"/>
          <a:stretch/>
        </p:blipFill>
        <p:spPr>
          <a:xfrm>
            <a:off x="4602838" y="7"/>
            <a:ext cx="2242566" cy="3168389"/>
          </a:xfrm>
          <a:prstGeom prst="rect">
            <a:avLst/>
          </a:prstGeom>
        </p:spPr>
      </p:pic>
      <p:pic>
        <p:nvPicPr>
          <p:cNvPr id="4100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A24E759-9DEF-4E45-99B2-B5B29D003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4" r="12471" b="-3"/>
          <a:stretch/>
        </p:blipFill>
        <p:spPr bwMode="auto">
          <a:xfrm>
            <a:off x="6908604" y="7"/>
            <a:ext cx="2235396" cy="31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0">
            <a:extLst>
              <a:ext uri="{FF2B5EF4-FFF2-40B4-BE49-F238E27FC236}">
                <a16:creationId xmlns:a16="http://schemas.microsoft.com/office/drawing/2014/main" id="{B3AD4C66-CB2C-4878-BFA9-13F53662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79" y="3751772"/>
            <a:ext cx="1839880" cy="57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4">
            <a:extLst>
              <a:ext uri="{FF2B5EF4-FFF2-40B4-BE49-F238E27FC236}">
                <a16:creationId xmlns:a16="http://schemas.microsoft.com/office/drawing/2014/main" id="{91025CFA-AB3C-40CC-94CF-68913EC5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850" y="3247054"/>
            <a:ext cx="1945026" cy="6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BADDE-8DA7-4AA5-A92B-4C1B8B24B19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4509" y="4371709"/>
            <a:ext cx="1616623" cy="446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E6242F-1BBF-475B-B087-17251259D3D4}"/>
              </a:ext>
            </a:extLst>
          </p:cNvPr>
          <p:cNvSpPr txBox="1"/>
          <p:nvPr/>
        </p:nvSpPr>
        <p:spPr>
          <a:xfrm>
            <a:off x="435813" y="3305856"/>
            <a:ext cx="1274708" cy="253916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sz="1050" dirty="0"/>
              <a:t>Rolando Carrasco</a:t>
            </a:r>
            <a:endParaRPr lang="en-NL" sz="105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C0F8A9-D083-4C7C-8014-6F3AAFD97D1A}"/>
              </a:ext>
            </a:extLst>
          </p:cNvPr>
          <p:cNvSpPr txBox="1"/>
          <p:nvPr/>
        </p:nvSpPr>
        <p:spPr>
          <a:xfrm rot="1747825">
            <a:off x="2738621" y="3155475"/>
            <a:ext cx="979755" cy="415498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pPr algn="ctr"/>
            <a:r>
              <a:rPr lang="nl-NL" sz="1050" dirty="0" err="1"/>
              <a:t>Jürgen</a:t>
            </a:r>
            <a:r>
              <a:rPr lang="nl-NL" sz="1050" dirty="0"/>
              <a:t> Kress</a:t>
            </a:r>
          </a:p>
          <a:p>
            <a:pPr algn="ctr"/>
            <a:r>
              <a:rPr lang="nl-NL" sz="1050" dirty="0"/>
              <a:t>(Oracle)</a:t>
            </a:r>
            <a:endParaRPr lang="en-NL" sz="105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5A29946-A93C-4528-9E78-422CC8627A39}"/>
              </a:ext>
            </a:extLst>
          </p:cNvPr>
          <p:cNvSpPr txBox="1"/>
          <p:nvPr/>
        </p:nvSpPr>
        <p:spPr>
          <a:xfrm rot="359399">
            <a:off x="5200292" y="3236267"/>
            <a:ext cx="1048685" cy="253916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sz="1050" dirty="0"/>
              <a:t>Lucas Jellema</a:t>
            </a:r>
            <a:endParaRPr lang="en-NL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E55272-6913-49BA-917A-B579235EFEE0}"/>
              </a:ext>
            </a:extLst>
          </p:cNvPr>
          <p:cNvSpPr/>
          <p:nvPr/>
        </p:nvSpPr>
        <p:spPr>
          <a:xfrm>
            <a:off x="7652307" y="3363224"/>
            <a:ext cx="1367184" cy="1008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1B472D6-647F-40AF-AA8B-39A8FAF19EC5}"/>
              </a:ext>
            </a:extLst>
          </p:cNvPr>
          <p:cNvSpPr txBox="1"/>
          <p:nvPr/>
        </p:nvSpPr>
        <p:spPr>
          <a:xfrm rot="1747825">
            <a:off x="7435723" y="3219509"/>
            <a:ext cx="1244251" cy="253916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sz="1050" dirty="0"/>
              <a:t>Rubén Rodríguez</a:t>
            </a:r>
            <a:endParaRPr lang="en-NL" sz="1050" dirty="0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E94B5815-5014-494F-BDCC-C38905B44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7369595" y="4507447"/>
            <a:ext cx="1649896" cy="41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">
            <a:extLst>
              <a:ext uri="{FF2B5EF4-FFF2-40B4-BE49-F238E27FC236}">
                <a16:creationId xmlns:a16="http://schemas.microsoft.com/office/drawing/2014/main" id="{A5DCCA12-BA36-41DE-8C04-6FFC7B3A1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3391" y="2210265"/>
            <a:ext cx="4289136" cy="96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223EFE-144A-426C-97E1-0CC248BF63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3545" y="3777269"/>
            <a:ext cx="3959206" cy="1185991"/>
          </a:xfrm>
          <a:prstGeom prst="rect">
            <a:avLst/>
          </a:prstGeom>
        </p:spPr>
      </p:pic>
      <p:pic>
        <p:nvPicPr>
          <p:cNvPr id="118" name="Picture 12">
            <a:extLst>
              <a:ext uri="{FF2B5EF4-FFF2-40B4-BE49-F238E27FC236}">
                <a16:creationId xmlns:a16="http://schemas.microsoft.com/office/drawing/2014/main" id="{488DFBC7-DBF3-450C-8579-0F38D9E98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59" y="3760217"/>
            <a:ext cx="1949285" cy="72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3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95346" y="1605374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3961327" y="3501224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537602" y="2178049"/>
            <a:ext cx="4994487" cy="109991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/>
              <a:t>Function</a:t>
            </a:r>
            <a:endParaRPr lang="nl-NL" sz="2000" dirty="0"/>
          </a:p>
          <a:p>
            <a:pPr algn="ct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97" y="228125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430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717604" y="948835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2884450" y="3289608"/>
            <a:ext cx="1169298" cy="991169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  <a:stCxn id="66" idx="2"/>
          </p:cNvCxnSpPr>
          <p:nvPr/>
        </p:nvCxnSpPr>
        <p:spPr>
          <a:xfrm rot="5400000">
            <a:off x="4392960" y="2600597"/>
            <a:ext cx="445135" cy="1686337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537602" y="1930184"/>
            <a:ext cx="4994487" cy="134778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132" y="1930184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7A729-57E3-4C2E-9480-BD83F487D1E3}"/>
              </a:ext>
            </a:extLst>
          </p:cNvPr>
          <p:cNvSpPr/>
          <p:nvPr/>
        </p:nvSpPr>
        <p:spPr>
          <a:xfrm>
            <a:off x="4484327" y="2053212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Write JSON document </a:t>
            </a:r>
            <a:br>
              <a:rPr lang="nl-NL" sz="900" dirty="0"/>
            </a:br>
            <a:r>
              <a:rPr lang="nl-NL" sz="900" dirty="0"/>
              <a:t>(</a:t>
            </a:r>
            <a:r>
              <a:rPr lang="nl-NL" sz="900" dirty="0" err="1"/>
              <a:t>to</a:t>
            </a:r>
            <a:r>
              <a:rPr lang="nl-NL" sz="900" dirty="0"/>
              <a:t> OCI Object Storage)</a:t>
            </a:r>
            <a:endParaRPr lang="en-NL" sz="900" dirty="0"/>
          </a:p>
        </p:txBody>
      </p: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9" idx="0"/>
            <a:endCxn id="46" idx="38"/>
          </p:cNvCxnSpPr>
          <p:nvPr/>
        </p:nvCxnSpPr>
        <p:spPr>
          <a:xfrm rot="16200000" flipV="1">
            <a:off x="4322198" y="1166824"/>
            <a:ext cx="769954" cy="1002821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1FAB9C9-A848-4C55-968F-3CB42353922F}"/>
              </a:ext>
            </a:extLst>
          </p:cNvPr>
          <p:cNvSpPr/>
          <p:nvPr/>
        </p:nvSpPr>
        <p:spPr>
          <a:xfrm>
            <a:off x="4452432" y="2884404"/>
            <a:ext cx="201252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Twitter API </a:t>
            </a:r>
            <a:r>
              <a:rPr lang="nl-NL" sz="900" dirty="0" err="1"/>
              <a:t>Credentials</a:t>
            </a:r>
            <a:r>
              <a:rPr lang="nl-NL" sz="900" dirty="0"/>
              <a:t> (</a:t>
            </a:r>
            <a:r>
              <a:rPr lang="nl-NL" sz="900" dirty="0" err="1"/>
              <a:t>from</a:t>
            </a:r>
            <a:r>
              <a:rPr lang="nl-NL" sz="900" dirty="0"/>
              <a:t> </a:t>
            </a:r>
            <a:r>
              <a:rPr lang="nl-NL" sz="900" dirty="0" err="1"/>
              <a:t>Secret</a:t>
            </a:r>
            <a:r>
              <a:rPr lang="nl-NL" sz="900" dirty="0"/>
              <a:t> in OCI </a:t>
            </a:r>
            <a:r>
              <a:rPr lang="nl-NL" sz="900" dirty="0" err="1"/>
              <a:t>Vault</a:t>
            </a:r>
            <a:r>
              <a:rPr lang="nl-NL" sz="900" dirty="0"/>
              <a:t>)</a:t>
            </a:r>
            <a:endParaRPr lang="en-NL" sz="9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40347E-9B8A-4921-A02B-F32AEB52FF42}"/>
              </a:ext>
            </a:extLst>
          </p:cNvPr>
          <p:cNvSpPr/>
          <p:nvPr/>
        </p:nvSpPr>
        <p:spPr>
          <a:xfrm>
            <a:off x="3678385" y="2467324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</a:t>
            </a:r>
            <a:r>
              <a:rPr lang="nl-NL" sz="900" dirty="0" err="1"/>
              <a:t>selected</a:t>
            </a:r>
            <a:r>
              <a:rPr lang="nl-NL" sz="900" dirty="0"/>
              <a:t> Tweets </a:t>
            </a:r>
            <a:r>
              <a:rPr lang="nl-NL" sz="900" dirty="0" err="1"/>
              <a:t>from</a:t>
            </a:r>
            <a:r>
              <a:rPr lang="nl-NL" sz="900" dirty="0"/>
              <a:t> Twitter API</a:t>
            </a:r>
            <a:endParaRPr lang="en-NL" sz="9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732F9DE-F3B7-4BB4-92D8-BD0104AB1036}"/>
              </a:ext>
            </a:extLst>
          </p:cNvPr>
          <p:cNvCxnSpPr>
            <a:endCxn id="3074" idx="0"/>
          </p:cNvCxnSpPr>
          <p:nvPr/>
        </p:nvCxnSpPr>
        <p:spPr>
          <a:xfrm rot="10800000" flipV="1">
            <a:off x="2284087" y="2635721"/>
            <a:ext cx="1394299" cy="1255902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B0F8A89-3440-4151-A438-7AE066951C7E}"/>
              </a:ext>
            </a:extLst>
          </p:cNvPr>
          <p:cNvSpPr/>
          <p:nvPr/>
        </p:nvSpPr>
        <p:spPr>
          <a:xfrm>
            <a:off x="5164645" y="512033"/>
            <a:ext cx="1492384" cy="479698"/>
          </a:xfrm>
          <a:prstGeom prst="wedgeRectCallout">
            <a:avLst>
              <a:gd name="adj1" fmla="val -48729"/>
              <a:gd name="adj2" fmla="val 10985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Signed</a:t>
            </a:r>
            <a:r>
              <a:rPr lang="nl-NL" sz="1100" dirty="0"/>
              <a:t> HTTP call </a:t>
            </a:r>
            <a:r>
              <a:rPr lang="nl-NL" sz="1100" dirty="0" err="1"/>
              <a:t>to</a:t>
            </a:r>
            <a:r>
              <a:rPr lang="nl-NL" sz="1100" dirty="0"/>
              <a:t> OCI REST API</a:t>
            </a:r>
            <a:endParaRPr lang="en-NL" sz="1100" dirty="0"/>
          </a:p>
        </p:txBody>
      </p:sp>
      <p:sp>
        <p:nvSpPr>
          <p:cNvPr id="74" name="Speech Bubble: Rectangle 73">
            <a:extLst>
              <a:ext uri="{FF2B5EF4-FFF2-40B4-BE49-F238E27FC236}">
                <a16:creationId xmlns:a16="http://schemas.microsoft.com/office/drawing/2014/main" id="{D90BAB15-9188-42FB-AE33-08846DE0709B}"/>
              </a:ext>
            </a:extLst>
          </p:cNvPr>
          <p:cNvSpPr/>
          <p:nvPr/>
        </p:nvSpPr>
        <p:spPr>
          <a:xfrm>
            <a:off x="5501968" y="3839011"/>
            <a:ext cx="1492384" cy="479698"/>
          </a:xfrm>
          <a:prstGeom prst="wedgeRectCallout">
            <a:avLst>
              <a:gd name="adj1" fmla="val -50722"/>
              <a:gd name="adj2" fmla="val -9470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Signed</a:t>
            </a:r>
            <a:r>
              <a:rPr lang="nl-NL" sz="1100" dirty="0"/>
              <a:t> HTTP call </a:t>
            </a:r>
            <a:r>
              <a:rPr lang="nl-NL" sz="1100" dirty="0" err="1"/>
              <a:t>to</a:t>
            </a:r>
            <a:r>
              <a:rPr lang="nl-NL" sz="1100" dirty="0"/>
              <a:t> OCI REST API</a:t>
            </a:r>
            <a:endParaRPr lang="en-NL" sz="1100" dirty="0"/>
          </a:p>
        </p:txBody>
      </p:sp>
    </p:spTree>
    <p:extLst>
      <p:ext uri="{BB962C8B-B14F-4D97-AF65-F5344CB8AC3E}">
        <p14:creationId xmlns:p14="http://schemas.microsoft.com/office/powerpoint/2010/main" val="364964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8418556" y="3042972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087" y="322929"/>
            <a:ext cx="408913" cy="40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8313597" y="1279670"/>
            <a:ext cx="1169298" cy="991169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924159" y="1076728"/>
            <a:ext cx="4994487" cy="2155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95" y="111243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7A729-57E3-4C2E-9480-BD83F487D1E3}"/>
              </a:ext>
            </a:extLst>
          </p:cNvPr>
          <p:cNvSpPr/>
          <p:nvPr/>
        </p:nvSpPr>
        <p:spPr>
          <a:xfrm>
            <a:off x="2595071" y="2801408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Write JSON document </a:t>
            </a:r>
            <a:br>
              <a:rPr lang="nl-NL" sz="900" dirty="0"/>
            </a:br>
            <a:r>
              <a:rPr lang="nl-NL" sz="900" dirty="0"/>
              <a:t>(</a:t>
            </a:r>
            <a:r>
              <a:rPr lang="nl-NL" sz="900" dirty="0" err="1"/>
              <a:t>to</a:t>
            </a:r>
            <a:r>
              <a:rPr lang="nl-NL" sz="900" dirty="0"/>
              <a:t> OCI Object Storage)</a:t>
            </a:r>
            <a:endParaRPr lang="en-NL" sz="90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1FAB9C9-A848-4C55-968F-3CB42353922F}"/>
              </a:ext>
            </a:extLst>
          </p:cNvPr>
          <p:cNvSpPr/>
          <p:nvPr/>
        </p:nvSpPr>
        <p:spPr>
          <a:xfrm>
            <a:off x="3762349" y="1662914"/>
            <a:ext cx="201252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Twitter API </a:t>
            </a:r>
            <a:r>
              <a:rPr lang="nl-NL" sz="900" dirty="0" err="1"/>
              <a:t>Credentials</a:t>
            </a:r>
            <a:r>
              <a:rPr lang="nl-NL" sz="900" dirty="0"/>
              <a:t> (</a:t>
            </a:r>
            <a:r>
              <a:rPr lang="nl-NL" sz="900" dirty="0" err="1"/>
              <a:t>from</a:t>
            </a:r>
            <a:r>
              <a:rPr lang="nl-NL" sz="900" dirty="0"/>
              <a:t> </a:t>
            </a:r>
            <a:r>
              <a:rPr lang="nl-NL" sz="900" dirty="0" err="1"/>
              <a:t>Secret</a:t>
            </a:r>
            <a:r>
              <a:rPr lang="nl-NL" sz="900" dirty="0"/>
              <a:t> in OCI </a:t>
            </a:r>
            <a:r>
              <a:rPr lang="nl-NL" sz="900" dirty="0" err="1"/>
              <a:t>Vault</a:t>
            </a:r>
            <a:r>
              <a:rPr lang="nl-NL" sz="900" dirty="0"/>
              <a:t>)</a:t>
            </a:r>
            <a:endParaRPr lang="en-NL" sz="9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40347E-9B8A-4921-A02B-F32AEB52FF42}"/>
              </a:ext>
            </a:extLst>
          </p:cNvPr>
          <p:cNvSpPr/>
          <p:nvPr/>
        </p:nvSpPr>
        <p:spPr>
          <a:xfrm>
            <a:off x="3006418" y="1195981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</a:t>
            </a:r>
            <a:r>
              <a:rPr lang="nl-NL" sz="900" dirty="0" err="1"/>
              <a:t>selected</a:t>
            </a:r>
            <a:r>
              <a:rPr lang="nl-NL" sz="900" dirty="0"/>
              <a:t> Tweets </a:t>
            </a:r>
            <a:r>
              <a:rPr lang="nl-NL" sz="900" dirty="0" err="1"/>
              <a:t>from</a:t>
            </a:r>
            <a:r>
              <a:rPr lang="nl-NL" sz="900" dirty="0"/>
              <a:t> Twitter API</a:t>
            </a:r>
            <a:endParaRPr lang="en-NL" sz="9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1FC94A-A961-496B-8E9B-A26A6F84CEC4}"/>
              </a:ext>
            </a:extLst>
          </p:cNvPr>
          <p:cNvSpPr/>
          <p:nvPr/>
        </p:nvSpPr>
        <p:spPr>
          <a:xfrm>
            <a:off x="7643997" y="2226288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 err="1"/>
              <a:t>Vault</a:t>
            </a:r>
            <a:r>
              <a:rPr lang="nl-NL" sz="1100" dirty="0"/>
              <a:t> Service</a:t>
            </a:r>
            <a:endParaRPr lang="en-NL" sz="11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7B6E935-02C5-42E5-85D1-8BCCEA4FA2CC}"/>
              </a:ext>
            </a:extLst>
          </p:cNvPr>
          <p:cNvSpPr/>
          <p:nvPr/>
        </p:nvSpPr>
        <p:spPr>
          <a:xfrm>
            <a:off x="7643997" y="3995591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/>
              <a:t>Object Storage Service</a:t>
            </a:r>
            <a:endParaRPr lang="en-NL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EAF2A0B-9BAE-4797-A98D-58DE2740C3B8}"/>
              </a:ext>
            </a:extLst>
          </p:cNvPr>
          <p:cNvSpPr/>
          <p:nvPr/>
        </p:nvSpPr>
        <p:spPr>
          <a:xfrm>
            <a:off x="7643997" y="733192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Twitter API</a:t>
            </a:r>
            <a:endParaRPr lang="en-NL" sz="11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682FDEF-ECD6-46DB-B128-2FC63E712D31}"/>
              </a:ext>
            </a:extLst>
          </p:cNvPr>
          <p:cNvSpPr/>
          <p:nvPr/>
        </p:nvSpPr>
        <p:spPr>
          <a:xfrm>
            <a:off x="4354262" y="2596829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Make </a:t>
            </a:r>
            <a:r>
              <a:rPr lang="nl-NL" sz="900" dirty="0" err="1"/>
              <a:t>signed</a:t>
            </a:r>
            <a:r>
              <a:rPr lang="nl-NL" sz="900" dirty="0"/>
              <a:t> HTTP call </a:t>
            </a:r>
            <a:r>
              <a:rPr lang="nl-NL" sz="900" dirty="0" err="1"/>
              <a:t>to</a:t>
            </a:r>
            <a:r>
              <a:rPr lang="nl-NL" sz="900" dirty="0"/>
              <a:t> OCI REST API</a:t>
            </a:r>
            <a:endParaRPr lang="en-NL" sz="9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AD70198-202A-48A9-B108-F3086B5B4B0C}"/>
              </a:ext>
            </a:extLst>
          </p:cNvPr>
          <p:cNvCxnSpPr>
            <a:cxnSpLocks/>
            <a:stCxn id="70" idx="3"/>
            <a:endCxn id="62" idx="1"/>
          </p:cNvCxnSpPr>
          <p:nvPr/>
        </p:nvCxnSpPr>
        <p:spPr>
          <a:xfrm flipV="1">
            <a:off x="5802777" y="2547851"/>
            <a:ext cx="1841220" cy="21737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CFE1EC0-D8F2-4DA5-9975-801BF7B80C7C}"/>
              </a:ext>
            </a:extLst>
          </p:cNvPr>
          <p:cNvCxnSpPr>
            <a:cxnSpLocks/>
          </p:cNvCxnSpPr>
          <p:nvPr/>
        </p:nvCxnSpPr>
        <p:spPr>
          <a:xfrm>
            <a:off x="5802777" y="2869302"/>
            <a:ext cx="1841220" cy="1551928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8092EEC-87D0-41FF-8E20-BCA1BA2E9C51}"/>
              </a:ext>
            </a:extLst>
          </p:cNvPr>
          <p:cNvCxnSpPr>
            <a:stCxn id="69" idx="3"/>
            <a:endCxn id="64" idx="1"/>
          </p:cNvCxnSpPr>
          <p:nvPr/>
        </p:nvCxnSpPr>
        <p:spPr>
          <a:xfrm flipV="1">
            <a:off x="4454933" y="1054755"/>
            <a:ext cx="3189064" cy="30962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90BDE4E-269E-46D4-A009-8B58AFBA4318}"/>
              </a:ext>
            </a:extLst>
          </p:cNvPr>
          <p:cNvSpPr/>
          <p:nvPr/>
        </p:nvSpPr>
        <p:spPr>
          <a:xfrm>
            <a:off x="1044006" y="2102442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Coordinate</a:t>
            </a:r>
            <a:r>
              <a:rPr lang="nl-NL" sz="900" dirty="0"/>
              <a:t> actions</a:t>
            </a:r>
            <a:endParaRPr lang="en-NL" sz="9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76C797-F534-42BC-BBB3-F3CD4EC292B9}"/>
              </a:ext>
            </a:extLst>
          </p:cNvPr>
          <p:cNvCxnSpPr>
            <a:cxnSpLocks/>
            <a:stCxn id="73" idx="3"/>
            <a:endCxn id="69" idx="1"/>
          </p:cNvCxnSpPr>
          <p:nvPr/>
        </p:nvCxnSpPr>
        <p:spPr>
          <a:xfrm flipV="1">
            <a:off x="2492521" y="1364378"/>
            <a:ext cx="513897" cy="9064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326F319-589F-4A8C-915C-0F7FFE31390D}"/>
              </a:ext>
            </a:extLst>
          </p:cNvPr>
          <p:cNvCxnSpPr>
            <a:endCxn id="66" idx="1"/>
          </p:cNvCxnSpPr>
          <p:nvPr/>
        </p:nvCxnSpPr>
        <p:spPr>
          <a:xfrm rot="16200000" flipH="1">
            <a:off x="3468087" y="1537048"/>
            <a:ext cx="299903" cy="288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CF6F1A6-F6EF-4382-8E5C-BF47709F56E5}"/>
              </a:ext>
            </a:extLst>
          </p:cNvPr>
          <p:cNvCxnSpPr>
            <a:cxnSpLocks/>
            <a:stCxn id="73" idx="2"/>
            <a:endCxn id="59" idx="1"/>
          </p:cNvCxnSpPr>
          <p:nvPr/>
        </p:nvCxnSpPr>
        <p:spPr>
          <a:xfrm rot="16200000" flipH="1">
            <a:off x="1916383" y="2291116"/>
            <a:ext cx="530569" cy="8268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F32DEC8-9B91-4A76-B608-7CFAF9949F1E}"/>
              </a:ext>
            </a:extLst>
          </p:cNvPr>
          <p:cNvCxnSpPr>
            <a:stCxn id="59" idx="3"/>
            <a:endCxn id="70" idx="1"/>
          </p:cNvCxnSpPr>
          <p:nvPr/>
        </p:nvCxnSpPr>
        <p:spPr>
          <a:xfrm flipV="1">
            <a:off x="4043586" y="2765226"/>
            <a:ext cx="310676" cy="2045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93CE7C2-9D7D-49CD-9E48-03AE92154F75}"/>
              </a:ext>
            </a:extLst>
          </p:cNvPr>
          <p:cNvCxnSpPr>
            <a:stCxn id="66" idx="2"/>
            <a:endCxn id="70" idx="0"/>
          </p:cNvCxnSpPr>
          <p:nvPr/>
        </p:nvCxnSpPr>
        <p:spPr>
          <a:xfrm rot="16200000" flipH="1">
            <a:off x="4625006" y="2143314"/>
            <a:ext cx="597121" cy="309908"/>
          </a:xfrm>
          <a:prstGeom prst="bentConnector3">
            <a:avLst>
              <a:gd name="adj1" fmla="val 736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5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8418556" y="3042972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087" y="322929"/>
            <a:ext cx="408913" cy="40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8313597" y="1279670"/>
            <a:ext cx="1169298" cy="991169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245039" y="1076728"/>
            <a:ext cx="5673607" cy="2155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0" y="108519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7A729-57E3-4C2E-9480-BD83F487D1E3}"/>
              </a:ext>
            </a:extLst>
          </p:cNvPr>
          <p:cNvSpPr/>
          <p:nvPr/>
        </p:nvSpPr>
        <p:spPr>
          <a:xfrm>
            <a:off x="2595071" y="2801408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Write JSON document </a:t>
            </a:r>
            <a:br>
              <a:rPr lang="nl-NL" sz="900" dirty="0"/>
            </a:br>
            <a:r>
              <a:rPr lang="nl-NL" sz="900" dirty="0"/>
              <a:t>(</a:t>
            </a:r>
            <a:r>
              <a:rPr lang="nl-NL" sz="900" dirty="0" err="1"/>
              <a:t>to</a:t>
            </a:r>
            <a:r>
              <a:rPr lang="nl-NL" sz="900" dirty="0"/>
              <a:t> OCI Object Storage)</a:t>
            </a:r>
            <a:endParaRPr lang="en-NL" sz="90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1FAB9C9-A848-4C55-968F-3CB42353922F}"/>
              </a:ext>
            </a:extLst>
          </p:cNvPr>
          <p:cNvSpPr/>
          <p:nvPr/>
        </p:nvSpPr>
        <p:spPr>
          <a:xfrm>
            <a:off x="3762349" y="1662914"/>
            <a:ext cx="201252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Twitter API </a:t>
            </a:r>
            <a:r>
              <a:rPr lang="nl-NL" sz="900" dirty="0" err="1"/>
              <a:t>Credentials</a:t>
            </a:r>
            <a:r>
              <a:rPr lang="nl-NL" sz="900" dirty="0"/>
              <a:t> (</a:t>
            </a:r>
            <a:r>
              <a:rPr lang="nl-NL" sz="900" dirty="0" err="1"/>
              <a:t>from</a:t>
            </a:r>
            <a:r>
              <a:rPr lang="nl-NL" sz="900" dirty="0"/>
              <a:t> </a:t>
            </a:r>
            <a:r>
              <a:rPr lang="nl-NL" sz="900" dirty="0" err="1"/>
              <a:t>Secret</a:t>
            </a:r>
            <a:r>
              <a:rPr lang="nl-NL" sz="900" dirty="0"/>
              <a:t> in OCI </a:t>
            </a:r>
            <a:r>
              <a:rPr lang="nl-NL" sz="900" dirty="0" err="1"/>
              <a:t>Vault</a:t>
            </a:r>
            <a:r>
              <a:rPr lang="nl-NL" sz="900" dirty="0"/>
              <a:t>)</a:t>
            </a:r>
            <a:endParaRPr lang="en-NL" sz="9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40347E-9B8A-4921-A02B-F32AEB52FF42}"/>
              </a:ext>
            </a:extLst>
          </p:cNvPr>
          <p:cNvSpPr/>
          <p:nvPr/>
        </p:nvSpPr>
        <p:spPr>
          <a:xfrm>
            <a:off x="3006418" y="1195981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</a:t>
            </a:r>
            <a:r>
              <a:rPr lang="nl-NL" sz="900" dirty="0" err="1"/>
              <a:t>selected</a:t>
            </a:r>
            <a:r>
              <a:rPr lang="nl-NL" sz="900" dirty="0"/>
              <a:t> Tweets </a:t>
            </a:r>
            <a:r>
              <a:rPr lang="nl-NL" sz="900" dirty="0" err="1"/>
              <a:t>from</a:t>
            </a:r>
            <a:r>
              <a:rPr lang="nl-NL" sz="900" dirty="0"/>
              <a:t> Twitter API</a:t>
            </a:r>
            <a:endParaRPr lang="en-NL" sz="9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1FC94A-A961-496B-8E9B-A26A6F84CEC4}"/>
              </a:ext>
            </a:extLst>
          </p:cNvPr>
          <p:cNvSpPr/>
          <p:nvPr/>
        </p:nvSpPr>
        <p:spPr>
          <a:xfrm>
            <a:off x="7643997" y="2226288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 err="1"/>
              <a:t>Vault</a:t>
            </a:r>
            <a:r>
              <a:rPr lang="nl-NL" sz="1100" dirty="0"/>
              <a:t> Service</a:t>
            </a:r>
            <a:endParaRPr lang="en-NL" sz="11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7B6E935-02C5-42E5-85D1-8BCCEA4FA2CC}"/>
              </a:ext>
            </a:extLst>
          </p:cNvPr>
          <p:cNvSpPr/>
          <p:nvPr/>
        </p:nvSpPr>
        <p:spPr>
          <a:xfrm>
            <a:off x="7643997" y="3995591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/>
              <a:t>Object Storage Service</a:t>
            </a:r>
            <a:endParaRPr lang="en-NL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EAF2A0B-9BAE-4797-A98D-58DE2740C3B8}"/>
              </a:ext>
            </a:extLst>
          </p:cNvPr>
          <p:cNvSpPr/>
          <p:nvPr/>
        </p:nvSpPr>
        <p:spPr>
          <a:xfrm>
            <a:off x="7643997" y="733192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Twitter API</a:t>
            </a:r>
            <a:endParaRPr lang="en-NL" sz="11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682FDEF-ECD6-46DB-B128-2FC63E712D31}"/>
              </a:ext>
            </a:extLst>
          </p:cNvPr>
          <p:cNvSpPr/>
          <p:nvPr/>
        </p:nvSpPr>
        <p:spPr>
          <a:xfrm>
            <a:off x="4354262" y="2596829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Make </a:t>
            </a:r>
            <a:r>
              <a:rPr lang="nl-NL" sz="900" dirty="0" err="1"/>
              <a:t>signed</a:t>
            </a:r>
            <a:r>
              <a:rPr lang="nl-NL" sz="900" dirty="0"/>
              <a:t> HTTP call </a:t>
            </a:r>
            <a:r>
              <a:rPr lang="nl-NL" sz="900" dirty="0" err="1"/>
              <a:t>to</a:t>
            </a:r>
            <a:r>
              <a:rPr lang="nl-NL" sz="900" dirty="0"/>
              <a:t> OCI REST API</a:t>
            </a:r>
            <a:endParaRPr lang="en-NL" sz="9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AD70198-202A-48A9-B108-F3086B5B4B0C}"/>
              </a:ext>
            </a:extLst>
          </p:cNvPr>
          <p:cNvCxnSpPr>
            <a:cxnSpLocks/>
            <a:stCxn id="70" idx="3"/>
            <a:endCxn id="62" idx="1"/>
          </p:cNvCxnSpPr>
          <p:nvPr/>
        </p:nvCxnSpPr>
        <p:spPr>
          <a:xfrm flipV="1">
            <a:off x="5802777" y="2547851"/>
            <a:ext cx="1841220" cy="21737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CFE1EC0-D8F2-4DA5-9975-801BF7B80C7C}"/>
              </a:ext>
            </a:extLst>
          </p:cNvPr>
          <p:cNvCxnSpPr>
            <a:cxnSpLocks/>
          </p:cNvCxnSpPr>
          <p:nvPr/>
        </p:nvCxnSpPr>
        <p:spPr>
          <a:xfrm>
            <a:off x="5802777" y="2869302"/>
            <a:ext cx="1841220" cy="1551928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8092EEC-87D0-41FF-8E20-BCA1BA2E9C51}"/>
              </a:ext>
            </a:extLst>
          </p:cNvPr>
          <p:cNvCxnSpPr>
            <a:stCxn id="69" idx="3"/>
            <a:endCxn id="64" idx="1"/>
          </p:cNvCxnSpPr>
          <p:nvPr/>
        </p:nvCxnSpPr>
        <p:spPr>
          <a:xfrm flipV="1">
            <a:off x="4454933" y="1054755"/>
            <a:ext cx="3189064" cy="30962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90BDE4E-269E-46D4-A009-8B58AFBA4318}"/>
              </a:ext>
            </a:extLst>
          </p:cNvPr>
          <p:cNvSpPr/>
          <p:nvPr/>
        </p:nvSpPr>
        <p:spPr>
          <a:xfrm>
            <a:off x="1665249" y="2102442"/>
            <a:ext cx="827272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Coordinate</a:t>
            </a:r>
            <a:r>
              <a:rPr lang="nl-NL" sz="900" dirty="0"/>
              <a:t> actions</a:t>
            </a:r>
            <a:endParaRPr lang="en-NL" sz="9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76C797-F534-42BC-BBB3-F3CD4EC292B9}"/>
              </a:ext>
            </a:extLst>
          </p:cNvPr>
          <p:cNvCxnSpPr>
            <a:cxnSpLocks/>
            <a:stCxn id="73" idx="3"/>
            <a:endCxn id="69" idx="1"/>
          </p:cNvCxnSpPr>
          <p:nvPr/>
        </p:nvCxnSpPr>
        <p:spPr>
          <a:xfrm flipV="1">
            <a:off x="2492521" y="1364378"/>
            <a:ext cx="513897" cy="9064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326F319-589F-4A8C-915C-0F7FFE31390D}"/>
              </a:ext>
            </a:extLst>
          </p:cNvPr>
          <p:cNvCxnSpPr>
            <a:endCxn id="66" idx="1"/>
          </p:cNvCxnSpPr>
          <p:nvPr/>
        </p:nvCxnSpPr>
        <p:spPr>
          <a:xfrm rot="16200000" flipH="1">
            <a:off x="3468087" y="1537048"/>
            <a:ext cx="299903" cy="288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CF6F1A6-F6EF-4382-8E5C-BF47709F56E5}"/>
              </a:ext>
            </a:extLst>
          </p:cNvPr>
          <p:cNvCxnSpPr>
            <a:cxnSpLocks/>
            <a:stCxn id="73" idx="2"/>
            <a:endCxn id="59" idx="1"/>
          </p:cNvCxnSpPr>
          <p:nvPr/>
        </p:nvCxnSpPr>
        <p:spPr>
          <a:xfrm rot="16200000" flipH="1">
            <a:off x="2071694" y="2446427"/>
            <a:ext cx="530569" cy="5161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F32DEC8-9B91-4A76-B608-7CFAF9949F1E}"/>
              </a:ext>
            </a:extLst>
          </p:cNvPr>
          <p:cNvCxnSpPr>
            <a:stCxn id="59" idx="3"/>
            <a:endCxn id="70" idx="1"/>
          </p:cNvCxnSpPr>
          <p:nvPr/>
        </p:nvCxnSpPr>
        <p:spPr>
          <a:xfrm flipV="1">
            <a:off x="4043586" y="2765226"/>
            <a:ext cx="310676" cy="2045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93CE7C2-9D7D-49CD-9E48-03AE92154F75}"/>
              </a:ext>
            </a:extLst>
          </p:cNvPr>
          <p:cNvCxnSpPr>
            <a:stCxn id="66" idx="2"/>
            <a:endCxn id="70" idx="0"/>
          </p:cNvCxnSpPr>
          <p:nvPr/>
        </p:nvCxnSpPr>
        <p:spPr>
          <a:xfrm rot="16200000" flipH="1">
            <a:off x="4625006" y="2143314"/>
            <a:ext cx="597121" cy="309908"/>
          </a:xfrm>
          <a:prstGeom prst="bentConnector3">
            <a:avLst>
              <a:gd name="adj1" fmla="val 736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73DBD37-A4BE-4EE3-8CE7-B7E223C8B476}"/>
              </a:ext>
            </a:extLst>
          </p:cNvPr>
          <p:cNvSpPr/>
          <p:nvPr/>
        </p:nvSpPr>
        <p:spPr>
          <a:xfrm>
            <a:off x="370106" y="2116981"/>
            <a:ext cx="925494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Project </a:t>
            </a:r>
            <a:r>
              <a:rPr lang="nl-NL" sz="900" dirty="0" err="1"/>
              <a:t>Fn</a:t>
            </a:r>
            <a:r>
              <a:rPr lang="nl-NL" sz="900" dirty="0"/>
              <a:t> FDK Adapter</a:t>
            </a:r>
            <a:endParaRPr lang="en-NL" sz="9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9E1D6FB-B85C-4974-BC43-73C31D277D7F}"/>
              </a:ext>
            </a:extLst>
          </p:cNvPr>
          <p:cNvCxnSpPr>
            <a:endCxn id="73" idx="1"/>
          </p:cNvCxnSpPr>
          <p:nvPr/>
        </p:nvCxnSpPr>
        <p:spPr>
          <a:xfrm>
            <a:off x="1322954" y="2270839"/>
            <a:ext cx="342295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507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E28D-5713-4FD5-8AF8-1741FF6B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</a:t>
            </a:r>
            <a:r>
              <a:rPr lang="nl-NL" dirty="0" err="1"/>
              <a:t>Summarizer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9CA2E-A3B5-4959-983F-722DB073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AC4DF-6C5A-40D3-B80E-203AA04C2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00" y="21843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D35142-EC39-4584-9B01-967E2E8BE8C3}"/>
              </a:ext>
            </a:extLst>
          </p:cNvPr>
          <p:cNvSpPr/>
          <p:nvPr/>
        </p:nvSpPr>
        <p:spPr>
          <a:xfrm>
            <a:off x="719999" y="1936800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func.js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5FA851-340D-48D5-9A49-95FFD430E7B1}"/>
              </a:ext>
            </a:extLst>
          </p:cNvPr>
          <p:cNvSpPr/>
          <p:nvPr/>
        </p:nvSpPr>
        <p:spPr>
          <a:xfrm>
            <a:off x="2246401" y="1936800"/>
            <a:ext cx="1174799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tweet-summarizer</a:t>
            </a:r>
            <a:r>
              <a:rPr lang="nl-NL" sz="1100" dirty="0"/>
              <a:t>.js</a:t>
            </a:r>
            <a:endParaRPr lang="en-NL" sz="11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6D2215-3F87-4259-8856-07986715B6CD}"/>
              </a:ext>
            </a:extLst>
          </p:cNvPr>
          <p:cNvSpPr/>
          <p:nvPr/>
        </p:nvSpPr>
        <p:spPr>
          <a:xfrm>
            <a:off x="4128305" y="1319456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tweet-retriever</a:t>
            </a:r>
            <a:r>
              <a:rPr lang="nl-NL" sz="1100" dirty="0"/>
              <a:t>.js</a:t>
            </a:r>
            <a:endParaRPr lang="en-NL" sz="11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A1416A-D45B-4282-AED9-4CF21CE268E3}"/>
              </a:ext>
            </a:extLst>
          </p:cNvPr>
          <p:cNvSpPr/>
          <p:nvPr/>
        </p:nvSpPr>
        <p:spPr>
          <a:xfrm>
            <a:off x="1036801" y="2764800"/>
            <a:ext cx="1170000" cy="2783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 dirty="0" err="1"/>
              <a:t>fnproject@fdk</a:t>
            </a:r>
            <a:endParaRPr lang="en-NL" sz="11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610C72D-86F5-4342-BDE3-6769626EE6C5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16200000" flipH="1">
            <a:off x="1323900" y="2466899"/>
            <a:ext cx="244800" cy="351001"/>
          </a:xfrm>
          <a:prstGeom prst="bentConnector3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4C78C9-7172-4DEE-8B00-0C417F8036D5}"/>
              </a:ext>
            </a:extLst>
          </p:cNvPr>
          <p:cNvSpPr/>
          <p:nvPr/>
        </p:nvSpPr>
        <p:spPr>
          <a:xfrm>
            <a:off x="4997363" y="2108289"/>
            <a:ext cx="443095" cy="18261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twit</a:t>
            </a:r>
            <a:endParaRPr lang="en-NL" sz="1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06E6968-E02A-4914-B60D-2B76C3C08907}"/>
              </a:ext>
            </a:extLst>
          </p:cNvPr>
          <p:cNvSpPr/>
          <p:nvPr/>
        </p:nvSpPr>
        <p:spPr>
          <a:xfrm>
            <a:off x="4128305" y="4057753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oci-object-writer.js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EAA30B-2BDB-4CAB-94C4-1E6BEE768FCD}"/>
              </a:ext>
            </a:extLst>
          </p:cNvPr>
          <p:cNvSpPr/>
          <p:nvPr/>
        </p:nvSpPr>
        <p:spPr>
          <a:xfrm>
            <a:off x="4128305" y="2731326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oci-secret-retriever.js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36A755D-A755-4BCB-98C9-FCC7C25AAB74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4192968" y="2245188"/>
            <a:ext cx="822322" cy="149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4667C57-5BC4-40B0-A505-C67C78E52AEA}"/>
              </a:ext>
            </a:extLst>
          </p:cNvPr>
          <p:cNvCxnSpPr>
            <a:cxnSpLocks/>
          </p:cNvCxnSpPr>
          <p:nvPr/>
        </p:nvCxnSpPr>
        <p:spPr>
          <a:xfrm flipV="1">
            <a:off x="3421200" y="1524656"/>
            <a:ext cx="707105" cy="6173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237238D-5393-44D2-8CA3-E50C42AED61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3421200" y="2228400"/>
            <a:ext cx="707105" cy="21209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CA05DBF-1B8B-4077-B228-5E8590C88E53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16200000" flipH="1">
            <a:off x="4846192" y="1735569"/>
            <a:ext cx="205633" cy="539805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DAA69FE-10B6-4051-A08A-23B732455F3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821600" y="2228400"/>
            <a:ext cx="424801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EF4306-1423-4AEE-8C36-0B3FF83FD2C7}"/>
              </a:ext>
            </a:extLst>
          </p:cNvPr>
          <p:cNvSpPr/>
          <p:nvPr/>
        </p:nvSpPr>
        <p:spPr>
          <a:xfrm>
            <a:off x="7643997" y="2642399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 err="1"/>
              <a:t>Vault</a:t>
            </a:r>
            <a:r>
              <a:rPr lang="nl-NL" sz="1100" dirty="0"/>
              <a:t> Service</a:t>
            </a:r>
            <a:endParaRPr lang="en-NL" sz="11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B8A9526-ED43-4CE9-B3AC-72329ADA18D6}"/>
              </a:ext>
            </a:extLst>
          </p:cNvPr>
          <p:cNvSpPr/>
          <p:nvPr/>
        </p:nvSpPr>
        <p:spPr>
          <a:xfrm>
            <a:off x="7643997" y="3995591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/>
              <a:t>Object Storage Service</a:t>
            </a:r>
            <a:endParaRPr lang="en-NL" sz="11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5E07E58-6D12-4B49-985B-93A58CCF8B71}"/>
              </a:ext>
            </a:extLst>
          </p:cNvPr>
          <p:cNvSpPr/>
          <p:nvPr/>
        </p:nvSpPr>
        <p:spPr>
          <a:xfrm>
            <a:off x="7643997" y="733192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Twitter API</a:t>
            </a:r>
            <a:endParaRPr lang="en-NL" sz="1100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28FB1E2-2641-465C-B3F2-B1028E6C25FF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 flipV="1">
            <a:off x="5440458" y="1054755"/>
            <a:ext cx="2203539" cy="114484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5041FDA-3455-4505-94C6-95454B6AF93E}"/>
              </a:ext>
            </a:extLst>
          </p:cNvPr>
          <p:cNvSpPr/>
          <p:nvPr/>
        </p:nvSpPr>
        <p:spPr>
          <a:xfrm>
            <a:off x="5828106" y="3000577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oci-api-requestor.js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7B3617D5-8403-4C27-B3A5-DBFE282837FF}"/>
              </a:ext>
            </a:extLst>
          </p:cNvPr>
          <p:cNvCxnSpPr>
            <a:cxnSpLocks/>
            <a:stCxn id="14" idx="3"/>
            <a:endCxn id="37" idx="1"/>
          </p:cNvCxnSpPr>
          <p:nvPr/>
        </p:nvCxnSpPr>
        <p:spPr>
          <a:xfrm>
            <a:off x="5229906" y="3022926"/>
            <a:ext cx="598200" cy="2692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3A4840F-D08B-41DC-A483-83E758572D71}"/>
              </a:ext>
            </a:extLst>
          </p:cNvPr>
          <p:cNvCxnSpPr>
            <a:cxnSpLocks/>
            <a:stCxn id="54" idx="3"/>
            <a:endCxn id="32" idx="1"/>
          </p:cNvCxnSpPr>
          <p:nvPr/>
        </p:nvCxnSpPr>
        <p:spPr>
          <a:xfrm flipV="1">
            <a:off x="6925511" y="2963962"/>
            <a:ext cx="718486" cy="83439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BBED5932-FC1A-47C4-9470-69CB36B522AA}"/>
              </a:ext>
            </a:extLst>
          </p:cNvPr>
          <p:cNvCxnSpPr>
            <a:cxnSpLocks/>
            <a:stCxn id="54" idx="3"/>
            <a:endCxn id="33" idx="1"/>
          </p:cNvCxnSpPr>
          <p:nvPr/>
        </p:nvCxnSpPr>
        <p:spPr>
          <a:xfrm>
            <a:off x="6925511" y="3798356"/>
            <a:ext cx="718486" cy="518798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4AEEFA9-2E34-4614-AD49-C3AFB07D5EA7}"/>
              </a:ext>
            </a:extLst>
          </p:cNvPr>
          <p:cNvSpPr/>
          <p:nvPr/>
        </p:nvSpPr>
        <p:spPr>
          <a:xfrm>
            <a:off x="6383702" y="3670278"/>
            <a:ext cx="541809" cy="25615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https</a:t>
            </a:r>
            <a:endParaRPr lang="en-NL" sz="11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6821266-478F-45F0-945E-86F446DCA560}"/>
              </a:ext>
            </a:extLst>
          </p:cNvPr>
          <p:cNvSpPr/>
          <p:nvPr/>
        </p:nvSpPr>
        <p:spPr>
          <a:xfrm>
            <a:off x="6383702" y="4033172"/>
            <a:ext cx="541809" cy="25615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fs</a:t>
            </a:r>
            <a:endParaRPr lang="en-NL" sz="1100" dirty="0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0AC89E2-03B7-4CE6-A009-EEEEE852CC90}"/>
              </a:ext>
            </a:extLst>
          </p:cNvPr>
          <p:cNvCxnSpPr>
            <a:endCxn id="54" idx="1"/>
          </p:cNvCxnSpPr>
          <p:nvPr/>
        </p:nvCxnSpPr>
        <p:spPr>
          <a:xfrm>
            <a:off x="6153302" y="3583777"/>
            <a:ext cx="230400" cy="214579"/>
          </a:xfrm>
          <a:prstGeom prst="bentConnector3">
            <a:avLst/>
          </a:prstGeom>
          <a:ln>
            <a:solidFill>
              <a:srgbClr val="00501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210B788D-19D5-4810-B72E-CFAA5E94C3A4}"/>
              </a:ext>
            </a:extLst>
          </p:cNvPr>
          <p:cNvCxnSpPr>
            <a:endCxn id="55" idx="1"/>
          </p:cNvCxnSpPr>
          <p:nvPr/>
        </p:nvCxnSpPr>
        <p:spPr>
          <a:xfrm rot="16200000" flipH="1">
            <a:off x="5969647" y="3747194"/>
            <a:ext cx="597711" cy="230399"/>
          </a:xfrm>
          <a:prstGeom prst="bentConnector2">
            <a:avLst/>
          </a:prstGeom>
          <a:ln>
            <a:solidFill>
              <a:srgbClr val="00501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49851520-73D6-449E-9EFF-FB58B809539C}"/>
              </a:ext>
            </a:extLst>
          </p:cNvPr>
          <p:cNvCxnSpPr>
            <a:cxnSpLocks/>
          </p:cNvCxnSpPr>
          <p:nvPr/>
        </p:nvCxnSpPr>
        <p:spPr>
          <a:xfrm flipV="1">
            <a:off x="5229906" y="3405319"/>
            <a:ext cx="598200" cy="10571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Speech Bubble: Rectangle 107">
            <a:extLst>
              <a:ext uri="{FF2B5EF4-FFF2-40B4-BE49-F238E27FC236}">
                <a16:creationId xmlns:a16="http://schemas.microsoft.com/office/drawing/2014/main" id="{75E6EC19-2F31-40B1-8666-EE7309818D43}"/>
              </a:ext>
            </a:extLst>
          </p:cNvPr>
          <p:cNvSpPr/>
          <p:nvPr/>
        </p:nvSpPr>
        <p:spPr>
          <a:xfrm>
            <a:off x="5440458" y="642464"/>
            <a:ext cx="2153138" cy="339787"/>
          </a:xfrm>
          <a:prstGeom prst="wedgeRectCallout">
            <a:avLst>
              <a:gd name="adj1" fmla="val -66285"/>
              <a:gd name="adj2" fmla="val 210244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AAD3E37-E73D-4BF7-8970-8EFA6DA77E56}"/>
              </a:ext>
            </a:extLst>
          </p:cNvPr>
          <p:cNvSpPr txBox="1"/>
          <p:nvPr/>
        </p:nvSpPr>
        <p:spPr>
          <a:xfrm>
            <a:off x="5501261" y="689698"/>
            <a:ext cx="205329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TWITTER_CREDENTIALS_FILE</a:t>
            </a:r>
          </a:p>
          <a:p>
            <a:r>
              <a:rPr lang="en-US" sz="800" dirty="0">
                <a:solidFill>
                  <a:schemeClr val="bg1"/>
                </a:solidFill>
              </a:rPr>
              <a:t>TWITTER_CREDENTIALS_SECRET_OCID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B80E2798-9ACE-40E8-B9B4-E63D1B144B59}"/>
              </a:ext>
            </a:extLst>
          </p:cNvPr>
          <p:cNvSpPr/>
          <p:nvPr/>
        </p:nvSpPr>
        <p:spPr>
          <a:xfrm>
            <a:off x="5991257" y="1881525"/>
            <a:ext cx="2522139" cy="643125"/>
          </a:xfrm>
          <a:prstGeom prst="wedgeRectCallout">
            <a:avLst>
              <a:gd name="adj1" fmla="val -19314"/>
              <a:gd name="adj2" fmla="val 152863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918579-98D9-47BF-BB92-CEC9C1FCE559}"/>
              </a:ext>
            </a:extLst>
          </p:cNvPr>
          <p:cNvSpPr txBox="1"/>
          <p:nvPr/>
        </p:nvSpPr>
        <p:spPr>
          <a:xfrm>
            <a:off x="6041566" y="1943818"/>
            <a:ext cx="247183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OCI_RESOURCE_PRINCIPAL_PRIVATE_PEM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, OCI_RESOURCE_PRINCIPAL_RPST,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PRIVATE_KEY_FILE, KEY_FINGERPRINT</a:t>
            </a:r>
          </a:p>
          <a:p>
            <a:r>
              <a:rPr lang="nl-NL" sz="800" dirty="0">
                <a:solidFill>
                  <a:schemeClr val="bg1"/>
                </a:solidFill>
              </a:rPr>
              <a:t>, TENANCY_ID, USER_ID</a:t>
            </a:r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5" name="Speech Bubble: Rectangle 114">
            <a:extLst>
              <a:ext uri="{FF2B5EF4-FFF2-40B4-BE49-F238E27FC236}">
                <a16:creationId xmlns:a16="http://schemas.microsoft.com/office/drawing/2014/main" id="{5A0F4C36-5255-4A31-8989-ED377598F29F}"/>
              </a:ext>
            </a:extLst>
          </p:cNvPr>
          <p:cNvSpPr/>
          <p:nvPr/>
        </p:nvSpPr>
        <p:spPr>
          <a:xfrm>
            <a:off x="1845106" y="3337713"/>
            <a:ext cx="2153138" cy="175025"/>
          </a:xfrm>
          <a:prstGeom prst="wedgeRectCallout">
            <a:avLst>
              <a:gd name="adj1" fmla="val 59448"/>
              <a:gd name="adj2" fmla="val -177528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A07ECC-0449-4B63-AF73-96FCA3936F86}"/>
              </a:ext>
            </a:extLst>
          </p:cNvPr>
          <p:cNvSpPr txBox="1"/>
          <p:nvPr/>
        </p:nvSpPr>
        <p:spPr>
          <a:xfrm>
            <a:off x="1905909" y="3384947"/>
            <a:ext cx="2053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</a:t>
            </a:r>
            <a:r>
              <a:rPr lang="nl-NL" sz="800" dirty="0">
                <a:solidFill>
                  <a:schemeClr val="bg1"/>
                </a:solidFill>
              </a:rPr>
              <a:t>REGION, COMPARTMENT_OCID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7" name="Speech Bubble: Rectangle 116">
            <a:extLst>
              <a:ext uri="{FF2B5EF4-FFF2-40B4-BE49-F238E27FC236}">
                <a16:creationId xmlns:a16="http://schemas.microsoft.com/office/drawing/2014/main" id="{9F91C7A4-59B8-4DBB-8CFF-139362CAE3C9}"/>
              </a:ext>
            </a:extLst>
          </p:cNvPr>
          <p:cNvSpPr/>
          <p:nvPr/>
        </p:nvSpPr>
        <p:spPr>
          <a:xfrm>
            <a:off x="1806061" y="4396587"/>
            <a:ext cx="1837139" cy="197566"/>
          </a:xfrm>
          <a:prstGeom prst="wedgeRectCallout">
            <a:avLst>
              <a:gd name="adj1" fmla="val 79044"/>
              <a:gd name="adj2" fmla="val 1926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DBDDE1A-F927-4287-B309-E1122BB32DD2}"/>
              </a:ext>
            </a:extLst>
          </p:cNvPr>
          <p:cNvSpPr txBox="1"/>
          <p:nvPr/>
        </p:nvSpPr>
        <p:spPr>
          <a:xfrm>
            <a:off x="1866864" y="4443821"/>
            <a:ext cx="2053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</a:t>
            </a:r>
            <a:r>
              <a:rPr lang="nl-NL" sz="800" dirty="0">
                <a:solidFill>
                  <a:schemeClr val="bg1"/>
                </a:solidFill>
              </a:rPr>
              <a:t>REGION, OCI_NAMESPACE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9" name="Speech Bubble: Rectangle 118">
            <a:extLst>
              <a:ext uri="{FF2B5EF4-FFF2-40B4-BE49-F238E27FC236}">
                <a16:creationId xmlns:a16="http://schemas.microsoft.com/office/drawing/2014/main" id="{5681861C-ED8B-442D-BF57-CECF6FD770CB}"/>
              </a:ext>
            </a:extLst>
          </p:cNvPr>
          <p:cNvSpPr/>
          <p:nvPr/>
        </p:nvSpPr>
        <p:spPr>
          <a:xfrm>
            <a:off x="1426610" y="1242279"/>
            <a:ext cx="1832296" cy="220702"/>
          </a:xfrm>
          <a:prstGeom prst="wedgeRectCallout">
            <a:avLst>
              <a:gd name="adj1" fmla="val 44877"/>
              <a:gd name="adj2" fmla="val 301371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EF694B-E951-4820-8DAD-50EA1C13AB00}"/>
              </a:ext>
            </a:extLst>
          </p:cNvPr>
          <p:cNvSpPr txBox="1"/>
          <p:nvPr/>
        </p:nvSpPr>
        <p:spPr>
          <a:xfrm>
            <a:off x="1487413" y="1289513"/>
            <a:ext cx="2053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</a:t>
            </a:r>
            <a:r>
              <a:rPr lang="nl-NL" sz="800" dirty="0">
                <a:solidFill>
                  <a:schemeClr val="bg1"/>
                </a:solidFill>
              </a:rPr>
              <a:t>TWITTER_REPORTS_BUCKET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4472E00F-4969-4B67-BC25-78081AC362F2}"/>
              </a:ext>
            </a:extLst>
          </p:cNvPr>
          <p:cNvSpPr/>
          <p:nvPr/>
        </p:nvSpPr>
        <p:spPr>
          <a:xfrm>
            <a:off x="1032392" y="3121260"/>
            <a:ext cx="541809" cy="25615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url</a:t>
            </a:r>
            <a:endParaRPr lang="en-NL" sz="1100" dirty="0"/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6EA9028F-5539-4A6D-A18D-81A027D6B76E}"/>
              </a:ext>
            </a:extLst>
          </p:cNvPr>
          <p:cNvCxnSpPr>
            <a:cxnSpLocks/>
            <a:endCxn id="121" idx="1"/>
          </p:cNvCxnSpPr>
          <p:nvPr/>
        </p:nvCxnSpPr>
        <p:spPr>
          <a:xfrm rot="16200000" flipH="1">
            <a:off x="565525" y="2782471"/>
            <a:ext cx="729340" cy="204393"/>
          </a:xfrm>
          <a:prstGeom prst="bentConnector2">
            <a:avLst/>
          </a:prstGeom>
          <a:ln>
            <a:solidFill>
              <a:srgbClr val="00501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827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A291C-F7DE-40D5-A4D2-349F9C33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 Storage – Bucket for twitter </a:t>
            </a:r>
            <a:r>
              <a:rPr lang="nl-NL" dirty="0" err="1"/>
              <a:t>reports</a:t>
            </a:r>
            <a:endParaRPr lang="en-NL" dirty="0"/>
          </a:p>
        </p:txBody>
      </p:sp>
      <p:pic>
        <p:nvPicPr>
          <p:cNvPr id="6" name="Snagit_SNG85F">
            <a:extLst>
              <a:ext uri="{FF2B5EF4-FFF2-40B4-BE49-F238E27FC236}">
                <a16:creationId xmlns:a16="http://schemas.microsoft.com/office/drawing/2014/main" id="{78FA0010-E09E-4206-8972-67CF0E9E2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948" y="792000"/>
            <a:ext cx="6925451" cy="3857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46660A-29E0-4A3C-BF94-27435CB3A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566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16200000" flipV="1">
            <a:off x="3804042" y="1845281"/>
            <a:ext cx="728490" cy="195015"/>
          </a:xfrm>
          <a:prstGeom prst="bentConnector3">
            <a:avLst>
              <a:gd name="adj1" fmla="val 3265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465514" y="1686969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52ED7-5C13-4E48-8E22-34D6E8AA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29BA33-5722-42A9-BB66-999A32A8AAD0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9BAC66-BE52-4683-8643-64ABFDF8C51F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053294A1-A699-4687-AFB8-8FAC1710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DCD8F14-B9DC-4CD3-A2CC-2895B8219017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C2AB0948-A352-4A4B-8E48-0F3F1E83CDE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26B2FFF3-C3B5-4D37-AAFE-A6101EABE766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1A4481E-329C-4EA6-8757-0B4B63E8D620}"/>
              </a:ext>
            </a:extLst>
          </p:cNvPr>
          <p:cNvSpPr/>
          <p:nvPr/>
        </p:nvSpPr>
        <p:spPr>
          <a:xfrm>
            <a:off x="2374662" y="2386283"/>
            <a:ext cx="1043428" cy="512311"/>
          </a:xfrm>
          <a:prstGeom prst="wedgeRoundRectCallout">
            <a:avLst>
              <a:gd name="adj1" fmla="val 44000"/>
              <a:gd name="adj2" fmla="val 1175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41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Public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Managed</a:t>
            </a:r>
            <a:br>
              <a:rPr lang="nl-NL" dirty="0"/>
            </a:br>
            <a:r>
              <a:rPr lang="nl-NL" dirty="0"/>
              <a:t>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6A38767-C4DE-4497-862C-38A749143EF2}"/>
              </a:ext>
            </a:extLst>
          </p:cNvPr>
          <p:cNvSpPr/>
          <p:nvPr/>
        </p:nvSpPr>
        <p:spPr>
          <a:xfrm>
            <a:off x="2304417" y="1633733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C73353-685D-478F-91E0-E82F1729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B77BC5-B3D4-405B-8CA7-FF42596AC7A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685DD39-A65E-497F-8606-5FBEF49441F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22DBBB3D-2063-4D3B-BFF0-B6CBBBA53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72E1D4F-5DC3-4037-8C25-CD979365236E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2EF89880-AAB3-4FCD-BECD-05FF6A306EDC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CF7AA27-8335-4A1A-872F-51626295CBA2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23236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86DC-09EE-4E56-97D8-3F49D8A2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0BEB-CBDA-4EC9-A97F-DF0C5B519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r>
              <a:rPr lang="nl-NL" dirty="0"/>
              <a:t>Handle HTTP calls:</a:t>
            </a:r>
          </a:p>
          <a:p>
            <a:pPr lvl="1"/>
            <a:r>
              <a:rPr lang="nl-NL" dirty="0" err="1"/>
              <a:t>Authorize</a:t>
            </a:r>
            <a:endParaRPr lang="nl-NL" dirty="0"/>
          </a:p>
          <a:p>
            <a:pPr lvl="1"/>
            <a:r>
              <a:rPr lang="nl-NL" dirty="0"/>
              <a:t>Route</a:t>
            </a:r>
          </a:p>
          <a:p>
            <a:pPr lvl="1"/>
            <a:r>
              <a:rPr lang="nl-NL" dirty="0"/>
              <a:t>Map</a:t>
            </a:r>
          </a:p>
          <a:p>
            <a:pPr lvl="1"/>
            <a:r>
              <a:rPr lang="nl-NL" dirty="0"/>
              <a:t>Monitor/ Audit</a:t>
            </a:r>
          </a:p>
          <a:p>
            <a:r>
              <a:rPr lang="nl-NL" dirty="0"/>
              <a:t>GA was </a:t>
            </a:r>
            <a:br>
              <a:rPr lang="nl-NL" dirty="0"/>
            </a:br>
            <a:r>
              <a:rPr lang="nl-NL" dirty="0" err="1"/>
              <a:t>Mid</a:t>
            </a:r>
            <a:r>
              <a:rPr lang="nl-NL" dirty="0"/>
              <a:t> December 2019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82959-CC61-438F-A011-FA06A3F8C80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FAC98-D8BC-444B-A060-0EAF15A03DE0}"/>
              </a:ext>
            </a:extLst>
          </p:cNvPr>
          <p:cNvSpPr/>
          <p:nvPr/>
        </p:nvSpPr>
        <p:spPr>
          <a:xfrm>
            <a:off x="4940753" y="1271468"/>
            <a:ext cx="2294223" cy="3302955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797CF-BD5F-4BEA-B22D-5C6A1A1C8531}"/>
              </a:ext>
            </a:extLst>
          </p:cNvPr>
          <p:cNvSpPr/>
          <p:nvPr/>
        </p:nvSpPr>
        <p:spPr>
          <a:xfrm>
            <a:off x="4511164" y="2565774"/>
            <a:ext cx="798295" cy="7497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A17FB-C75F-470E-B654-5D613B36C08F}"/>
              </a:ext>
            </a:extLst>
          </p:cNvPr>
          <p:cNvSpPr txBox="1"/>
          <p:nvPr/>
        </p:nvSpPr>
        <p:spPr>
          <a:xfrm>
            <a:off x="4452007" y="2713160"/>
            <a:ext cx="8156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API Gateway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A4DBB-A865-4AFC-B9B7-B68D8CF19A97}"/>
              </a:ext>
            </a:extLst>
          </p:cNvPr>
          <p:cNvSpPr txBox="1"/>
          <p:nvPr/>
        </p:nvSpPr>
        <p:spPr>
          <a:xfrm>
            <a:off x="5309459" y="4600041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D1CADB-CA89-4249-887D-C7AA465B08E8}"/>
              </a:ext>
            </a:extLst>
          </p:cNvPr>
          <p:cNvSpPr/>
          <p:nvPr/>
        </p:nvSpPr>
        <p:spPr>
          <a:xfrm>
            <a:off x="7464726" y="2713161"/>
            <a:ext cx="1525447" cy="9972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D12EF-0FC3-44EB-A1C4-71A47F0994F9}"/>
              </a:ext>
            </a:extLst>
          </p:cNvPr>
          <p:cNvSpPr txBox="1"/>
          <p:nvPr/>
        </p:nvSpPr>
        <p:spPr>
          <a:xfrm>
            <a:off x="7596798" y="2977249"/>
            <a:ext cx="126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3rd party HTTP </a:t>
            </a:r>
            <a:r>
              <a:rPr lang="nl-NL" sz="1100" dirty="0" err="1">
                <a:solidFill>
                  <a:srgbClr val="FFFFFF"/>
                </a:solidFill>
              </a:rPr>
              <a:t>endpoint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207C8-268C-4B14-BF5D-E3B6CB576EA1}"/>
              </a:ext>
            </a:extLst>
          </p:cNvPr>
          <p:cNvSpPr/>
          <p:nvPr/>
        </p:nvSpPr>
        <p:spPr>
          <a:xfrm>
            <a:off x="6220889" y="1845537"/>
            <a:ext cx="737409" cy="4868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583BF-18F5-4CC2-AB5C-D87CE480515C}"/>
              </a:ext>
            </a:extLst>
          </p:cNvPr>
          <p:cNvSpPr txBox="1"/>
          <p:nvPr/>
        </p:nvSpPr>
        <p:spPr>
          <a:xfrm>
            <a:off x="6220889" y="1960429"/>
            <a:ext cx="737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Function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9F924-D13A-46B7-8799-2715CECBEE04}"/>
              </a:ext>
            </a:extLst>
          </p:cNvPr>
          <p:cNvSpPr/>
          <p:nvPr/>
        </p:nvSpPr>
        <p:spPr>
          <a:xfrm>
            <a:off x="5405757" y="2785029"/>
            <a:ext cx="359350" cy="2899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3D767-DFAE-44EB-AA4F-0398BDD08FF3}"/>
              </a:ext>
            </a:extLst>
          </p:cNvPr>
          <p:cNvSpPr txBox="1"/>
          <p:nvPr/>
        </p:nvSpPr>
        <p:spPr>
          <a:xfrm>
            <a:off x="5216726" y="2810645"/>
            <a:ext cx="7374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>
                <a:solidFill>
                  <a:srgbClr val="FFFFFF"/>
                </a:solidFill>
              </a:rPr>
              <a:t>Stock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C768DD6-9C38-49E9-9D4B-0B3AA096D3FA}"/>
              </a:ext>
            </a:extLst>
          </p:cNvPr>
          <p:cNvCxnSpPr>
            <a:cxnSpLocks/>
          </p:cNvCxnSpPr>
          <p:nvPr/>
        </p:nvCxnSpPr>
        <p:spPr>
          <a:xfrm flipV="1">
            <a:off x="5309459" y="2146990"/>
            <a:ext cx="911430" cy="52176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9513DF-780D-493C-91BD-CF961585A61A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5216726" y="2926061"/>
            <a:ext cx="189030" cy="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413D365-1A19-48BA-944D-423DD50B013E}"/>
              </a:ext>
            </a:extLst>
          </p:cNvPr>
          <p:cNvCxnSpPr>
            <a:cxnSpLocks/>
          </p:cNvCxnSpPr>
          <p:nvPr/>
        </p:nvCxnSpPr>
        <p:spPr>
          <a:xfrm>
            <a:off x="5309459" y="3125657"/>
            <a:ext cx="2155267" cy="4369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F21E62C-848E-451E-8313-FE4CF806A258}"/>
              </a:ext>
            </a:extLst>
          </p:cNvPr>
          <p:cNvSpPr/>
          <p:nvPr/>
        </p:nvSpPr>
        <p:spPr>
          <a:xfrm>
            <a:off x="5793027" y="3710412"/>
            <a:ext cx="855724" cy="7790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119E5-256F-4F7B-9336-53C4123D79C8}"/>
              </a:ext>
            </a:extLst>
          </p:cNvPr>
          <p:cNvSpPr txBox="1"/>
          <p:nvPr/>
        </p:nvSpPr>
        <p:spPr>
          <a:xfrm>
            <a:off x="5852185" y="3865486"/>
            <a:ext cx="737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 err="1">
                <a:solidFill>
                  <a:srgbClr val="FFFFFF"/>
                </a:solidFill>
              </a:rPr>
              <a:t>Any</a:t>
            </a:r>
            <a:r>
              <a:rPr lang="nl-NL" sz="900" dirty="0">
                <a:solidFill>
                  <a:srgbClr val="FFFFFF"/>
                </a:solidFill>
              </a:rPr>
              <a:t> HTTP </a:t>
            </a:r>
            <a:r>
              <a:rPr lang="nl-NL" sz="900" dirty="0" err="1">
                <a:solidFill>
                  <a:srgbClr val="FFFFFF"/>
                </a:solidFill>
              </a:rPr>
              <a:t>Endpoint</a:t>
            </a:r>
            <a:r>
              <a:rPr lang="nl-NL" sz="900" dirty="0">
                <a:solidFill>
                  <a:srgbClr val="FFFFFF"/>
                </a:solidFill>
              </a:rPr>
              <a:t> on OCI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D444460-B615-40A0-BD9E-67DB78D63304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5091346" y="3398244"/>
            <a:ext cx="815997" cy="5873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72F467-2E5D-46CB-95D2-6B6ACAF13C5B}"/>
              </a:ext>
            </a:extLst>
          </p:cNvPr>
          <p:cNvSpPr/>
          <p:nvPr/>
        </p:nvSpPr>
        <p:spPr>
          <a:xfrm>
            <a:off x="6685491" y="4101302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77797B-C16B-4A98-A6C1-DE9C32B1AF50}"/>
              </a:ext>
            </a:extLst>
          </p:cNvPr>
          <p:cNvSpPr txBox="1"/>
          <p:nvPr/>
        </p:nvSpPr>
        <p:spPr>
          <a:xfrm>
            <a:off x="6661551" y="4098629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OIC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9B21D3-D0DB-4E01-80FC-22D9B8290EF6}"/>
              </a:ext>
            </a:extLst>
          </p:cNvPr>
          <p:cNvSpPr/>
          <p:nvPr/>
        </p:nvSpPr>
        <p:spPr>
          <a:xfrm>
            <a:off x="6687213" y="3828143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357DE-5776-423E-92FB-05CFB25B46FC}"/>
              </a:ext>
            </a:extLst>
          </p:cNvPr>
          <p:cNvSpPr txBox="1"/>
          <p:nvPr/>
        </p:nvSpPr>
        <p:spPr>
          <a:xfrm>
            <a:off x="6663273" y="3839615"/>
            <a:ext cx="381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OKE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85DD03-9A24-45D8-95C5-730213F98CF4}"/>
              </a:ext>
            </a:extLst>
          </p:cNvPr>
          <p:cNvSpPr/>
          <p:nvPr/>
        </p:nvSpPr>
        <p:spPr>
          <a:xfrm>
            <a:off x="6687621" y="3562204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FF654-8DA4-48E3-9604-563AC52308CC}"/>
              </a:ext>
            </a:extLst>
          </p:cNvPr>
          <p:cNvSpPr txBox="1"/>
          <p:nvPr/>
        </p:nvSpPr>
        <p:spPr>
          <a:xfrm>
            <a:off x="6663681" y="3573675"/>
            <a:ext cx="359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800" dirty="0">
                <a:solidFill>
                  <a:srgbClr val="FFFFFF"/>
                </a:solidFill>
              </a:rPr>
              <a:t>VM</a:t>
            </a:r>
            <a:endParaRPr lang="en-NL" sz="8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024EAB-7AF9-4DA2-B239-775266207C04}"/>
              </a:ext>
            </a:extLst>
          </p:cNvPr>
          <p:cNvSpPr/>
          <p:nvPr/>
        </p:nvSpPr>
        <p:spPr>
          <a:xfrm>
            <a:off x="6688649" y="4336526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BC58AA-2FC7-4939-AB74-64D8C14B087D}"/>
              </a:ext>
            </a:extLst>
          </p:cNvPr>
          <p:cNvSpPr txBox="1"/>
          <p:nvPr/>
        </p:nvSpPr>
        <p:spPr>
          <a:xfrm>
            <a:off x="6664709" y="4333855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…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0C266ED-39C0-4775-A407-F6C440A4BEBF}"/>
              </a:ext>
            </a:extLst>
          </p:cNvPr>
          <p:cNvSpPr/>
          <p:nvPr/>
        </p:nvSpPr>
        <p:spPr>
          <a:xfrm>
            <a:off x="2909576" y="2615281"/>
            <a:ext cx="930012" cy="657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2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2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C785FC-6F32-461D-9CB3-67AA6DEF699C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 flipV="1">
            <a:off x="3839588" y="2920909"/>
            <a:ext cx="612419" cy="23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990522A8-1E86-4695-9ABC-9BC054F1ED79}"/>
              </a:ext>
            </a:extLst>
          </p:cNvPr>
          <p:cNvSpPr/>
          <p:nvPr/>
        </p:nvSpPr>
        <p:spPr>
          <a:xfrm>
            <a:off x="2644727" y="612060"/>
            <a:ext cx="2019349" cy="1348368"/>
          </a:xfrm>
          <a:prstGeom prst="wedgeRectCallout">
            <a:avLst>
              <a:gd name="adj1" fmla="val 62230"/>
              <a:gd name="adj2" fmla="val 10086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E51119-1236-42F0-A77A-ED404C289B79}"/>
              </a:ext>
            </a:extLst>
          </p:cNvPr>
          <p:cNvSpPr txBox="1"/>
          <p:nvPr/>
        </p:nvSpPr>
        <p:spPr>
          <a:xfrm>
            <a:off x="2644726" y="565561"/>
            <a:ext cx="2012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900" dirty="0" err="1"/>
              <a:t>Expose</a:t>
            </a:r>
            <a:r>
              <a:rPr lang="nl-NL" sz="900" dirty="0"/>
              <a:t> private </a:t>
            </a:r>
            <a:r>
              <a:rPr lang="nl-NL" sz="900" dirty="0" err="1"/>
              <a:t>endpoints</a:t>
            </a:r>
            <a:r>
              <a:rPr lang="nl-NL" sz="900" dirty="0"/>
              <a:t> </a:t>
            </a:r>
            <a:r>
              <a:rPr lang="nl-NL" sz="900" dirty="0" err="1"/>
              <a:t>publicly</a:t>
            </a:r>
            <a:endParaRPr lang="nl-NL" sz="900" dirty="0"/>
          </a:p>
          <a:p>
            <a:pPr defTabSz="914378"/>
            <a:r>
              <a:rPr lang="nl-NL" sz="900" dirty="0" err="1"/>
              <a:t>Stable</a:t>
            </a:r>
            <a:r>
              <a:rPr lang="nl-NL" sz="900" dirty="0"/>
              <a:t> (public) </a:t>
            </a:r>
            <a:r>
              <a:rPr lang="nl-NL" sz="900" dirty="0" err="1"/>
              <a:t>endpoints</a:t>
            </a:r>
            <a:endParaRPr lang="nl-NL" sz="900" dirty="0"/>
          </a:p>
          <a:p>
            <a:pPr defTabSz="914378"/>
            <a:r>
              <a:rPr lang="nl-NL" sz="900" dirty="0"/>
              <a:t>Routing (</a:t>
            </a:r>
            <a:r>
              <a:rPr lang="nl-NL" sz="900" dirty="0" err="1"/>
              <a:t>verb</a:t>
            </a:r>
            <a:r>
              <a:rPr lang="nl-NL" sz="900" dirty="0"/>
              <a:t> &amp; wildcard </a:t>
            </a:r>
            <a:r>
              <a:rPr lang="nl-NL" sz="900" dirty="0" err="1"/>
              <a:t>based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Parameter </a:t>
            </a:r>
            <a:r>
              <a:rPr lang="nl-NL" sz="900" dirty="0" err="1"/>
              <a:t>and</a:t>
            </a:r>
            <a:r>
              <a:rPr lang="nl-NL" sz="900" dirty="0"/>
              <a:t> Header </a:t>
            </a:r>
            <a:r>
              <a:rPr lang="nl-NL" sz="900" dirty="0" err="1"/>
              <a:t>mapping</a:t>
            </a:r>
            <a:endParaRPr lang="nl-NL" sz="900" dirty="0"/>
          </a:p>
          <a:p>
            <a:pPr defTabSz="914378"/>
            <a:r>
              <a:rPr lang="nl-NL" sz="900" dirty="0"/>
              <a:t>Request </a:t>
            </a:r>
            <a:r>
              <a:rPr lang="nl-NL" sz="900" dirty="0" err="1"/>
              <a:t>Policies</a:t>
            </a:r>
            <a:endParaRPr lang="nl-NL" sz="900" dirty="0"/>
          </a:p>
          <a:p>
            <a:pPr defTabSz="914378"/>
            <a:r>
              <a:rPr lang="nl-NL" sz="900" dirty="0" err="1"/>
              <a:t>Rate</a:t>
            </a:r>
            <a:r>
              <a:rPr lang="nl-NL" sz="900" dirty="0"/>
              <a:t> </a:t>
            </a:r>
            <a:r>
              <a:rPr lang="nl-NL" sz="900" dirty="0" err="1"/>
              <a:t>limiting</a:t>
            </a:r>
            <a:r>
              <a:rPr lang="nl-NL" sz="900" dirty="0"/>
              <a:t> (per client &amp; </a:t>
            </a:r>
            <a:r>
              <a:rPr lang="nl-NL" sz="900" dirty="0" err="1"/>
              <a:t>general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CORS (for direct web client access)</a:t>
            </a:r>
          </a:p>
          <a:p>
            <a:pPr defTabSz="914378"/>
            <a:r>
              <a:rPr lang="nl-NL" sz="900" dirty="0" err="1"/>
              <a:t>Metrics</a:t>
            </a:r>
            <a:r>
              <a:rPr lang="nl-NL" sz="900" dirty="0"/>
              <a:t> Monitoring &amp; </a:t>
            </a:r>
            <a:r>
              <a:rPr lang="nl-NL" sz="900" dirty="0" err="1"/>
              <a:t>Logging</a:t>
            </a:r>
            <a:endParaRPr lang="nl-NL" sz="900" dirty="0"/>
          </a:p>
          <a:p>
            <a:pPr defTabSz="914378"/>
            <a:r>
              <a:rPr lang="nl-NL" sz="900" dirty="0" err="1"/>
              <a:t>Authentication</a:t>
            </a:r>
            <a:r>
              <a:rPr lang="nl-NL" sz="900" dirty="0"/>
              <a:t> &amp; </a:t>
            </a:r>
            <a:r>
              <a:rPr lang="nl-NL" sz="900" dirty="0" err="1"/>
              <a:t>Validation</a:t>
            </a:r>
            <a:endParaRPr lang="nl-NL" sz="900" dirty="0"/>
          </a:p>
          <a:p>
            <a:pPr defTabSz="914378"/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287202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31" grpId="0" animBg="1"/>
      <p:bldP spid="3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2A13-5814-449E-9CCE-ED144784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br>
              <a:rPr lang="nl-NL" dirty="0"/>
            </a:br>
            <a:r>
              <a:rPr lang="nl-NL" dirty="0" err="1"/>
              <a:t>Authorizer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0210F-1A8C-4654-A128-E4F1BD78B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CCA8A-039E-456B-BE19-9A5A0F1C32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8CEBF-8CD1-41F6-A7F7-831ADC271EAF}"/>
              </a:ext>
            </a:extLst>
          </p:cNvPr>
          <p:cNvSpPr/>
          <p:nvPr/>
        </p:nvSpPr>
        <p:spPr>
          <a:xfrm>
            <a:off x="4320654" y="1860218"/>
            <a:ext cx="3256013" cy="2124869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F16BC6-8C83-485A-85BC-A839E79178B2}"/>
              </a:ext>
            </a:extLst>
          </p:cNvPr>
          <p:cNvSpPr/>
          <p:nvPr/>
        </p:nvSpPr>
        <p:spPr>
          <a:xfrm>
            <a:off x="3841514" y="2287867"/>
            <a:ext cx="958282" cy="9346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C1B72-F82B-41D3-99D5-B360F0852BF7}"/>
              </a:ext>
            </a:extLst>
          </p:cNvPr>
          <p:cNvSpPr txBox="1"/>
          <p:nvPr/>
        </p:nvSpPr>
        <p:spPr>
          <a:xfrm>
            <a:off x="3895864" y="2471608"/>
            <a:ext cx="8495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>
                <a:solidFill>
                  <a:srgbClr val="FFFFFF"/>
                </a:solidFill>
              </a:rPr>
              <a:t>API Gateway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8E4B4-AFE3-493D-A7A2-2346D80206DA}"/>
              </a:ext>
            </a:extLst>
          </p:cNvPr>
          <p:cNvSpPr txBox="1"/>
          <p:nvPr/>
        </p:nvSpPr>
        <p:spPr>
          <a:xfrm>
            <a:off x="5550591" y="4024989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100" dirty="0"/>
              <a:t>Oracle Cloud </a:t>
            </a:r>
            <a:r>
              <a:rPr lang="nl-NL" sz="1100" dirty="0" err="1"/>
              <a:t>Infrastructure</a:t>
            </a:r>
            <a:endParaRPr lang="en-NL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964101-6241-402F-8A4B-948609110E8A}"/>
              </a:ext>
            </a:extLst>
          </p:cNvPr>
          <p:cNvSpPr/>
          <p:nvPr/>
        </p:nvSpPr>
        <p:spPr>
          <a:xfrm>
            <a:off x="6305342" y="2055920"/>
            <a:ext cx="1051243" cy="546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A9096-BBF8-4BE9-BE32-A33F8D72DA2C}"/>
              </a:ext>
            </a:extLst>
          </p:cNvPr>
          <p:cNvSpPr txBox="1"/>
          <p:nvPr/>
        </p:nvSpPr>
        <p:spPr>
          <a:xfrm>
            <a:off x="6351822" y="2045681"/>
            <a:ext cx="958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backend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803447-8F13-45FA-A952-336D9CCE2201}"/>
              </a:ext>
            </a:extLst>
          </p:cNvPr>
          <p:cNvSpPr/>
          <p:nvPr/>
        </p:nvSpPr>
        <p:spPr>
          <a:xfrm>
            <a:off x="1681088" y="2067434"/>
            <a:ext cx="1208574" cy="820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1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72523E-4D76-4313-A88A-314ABD1272F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89663" y="2473031"/>
            <a:ext cx="1006201" cy="4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E570EBD-D438-4BEA-B5F7-488076C18A6C}"/>
              </a:ext>
            </a:extLst>
          </p:cNvPr>
          <p:cNvSpPr/>
          <p:nvPr/>
        </p:nvSpPr>
        <p:spPr>
          <a:xfrm>
            <a:off x="7210410" y="833954"/>
            <a:ext cx="1797247" cy="1026263"/>
          </a:xfrm>
          <a:prstGeom prst="wedgeRectCallout">
            <a:avLst>
              <a:gd name="adj1" fmla="val -56836"/>
              <a:gd name="adj2" fmla="val 91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CEC2E-BC43-4A18-8A73-845DA681E4E3}"/>
              </a:ext>
            </a:extLst>
          </p:cNvPr>
          <p:cNvSpPr txBox="1"/>
          <p:nvPr/>
        </p:nvSpPr>
        <p:spPr>
          <a:xfrm>
            <a:off x="7210411" y="820749"/>
            <a:ext cx="181376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Any</a:t>
            </a:r>
            <a:r>
              <a:rPr lang="nl-NL" sz="1100" dirty="0"/>
              <a:t> backend – HTTP </a:t>
            </a:r>
            <a:r>
              <a:rPr lang="nl-NL" sz="1100" dirty="0" err="1"/>
              <a:t>destination</a:t>
            </a:r>
            <a:r>
              <a:rPr lang="nl-NL" sz="1100" dirty="0"/>
              <a:t>, Oracle </a:t>
            </a:r>
            <a:r>
              <a:rPr lang="nl-NL" sz="1100" dirty="0" err="1"/>
              <a:t>Function</a:t>
            </a:r>
            <a:r>
              <a:rPr lang="nl-NL" sz="1100" dirty="0"/>
              <a:t>, Stock Response –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subject </a:t>
            </a:r>
            <a:r>
              <a:rPr lang="nl-NL" sz="1100" dirty="0" err="1"/>
              <a:t>to</a:t>
            </a:r>
            <a:r>
              <a:rPr lang="nl-NL" sz="1100" dirty="0"/>
              <a:t> </a:t>
            </a:r>
            <a:r>
              <a:rPr lang="nl-NL" sz="1100" dirty="0" err="1"/>
              <a:t>an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endParaRPr lang="nl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77A56EE-67AA-42A9-A7CC-4EA0F452A540}"/>
              </a:ext>
            </a:extLst>
          </p:cNvPr>
          <p:cNvCxnSpPr>
            <a:cxnSpLocks/>
          </p:cNvCxnSpPr>
          <p:nvPr/>
        </p:nvCxnSpPr>
        <p:spPr>
          <a:xfrm flipV="1">
            <a:off x="4799796" y="2451722"/>
            <a:ext cx="909656" cy="127117"/>
          </a:xfrm>
          <a:prstGeom prst="bent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45A26-F119-4D62-A957-8064FC9282A9}"/>
              </a:ext>
            </a:extLst>
          </p:cNvPr>
          <p:cNvSpPr/>
          <p:nvPr/>
        </p:nvSpPr>
        <p:spPr>
          <a:xfrm>
            <a:off x="5550591" y="3269132"/>
            <a:ext cx="958282" cy="6069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2CACB7-15AE-4359-A5C0-BF921FBF570E}"/>
              </a:ext>
            </a:extLst>
          </p:cNvPr>
          <p:cNvSpPr txBox="1"/>
          <p:nvPr/>
        </p:nvSpPr>
        <p:spPr>
          <a:xfrm>
            <a:off x="5501352" y="3324628"/>
            <a:ext cx="105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Authorizer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Function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ED1DD3AE-2811-48A9-A27C-8A9C07D0D6F4}"/>
              </a:ext>
            </a:extLst>
          </p:cNvPr>
          <p:cNvSpPr/>
          <p:nvPr/>
        </p:nvSpPr>
        <p:spPr>
          <a:xfrm>
            <a:off x="3020002" y="3701115"/>
            <a:ext cx="1511804" cy="792391"/>
          </a:xfrm>
          <a:prstGeom prst="wedgeRectCallout">
            <a:avLst>
              <a:gd name="adj1" fmla="val 121595"/>
              <a:gd name="adj2" fmla="val -395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FE613-00A0-4E44-B8F4-F8C1F0B36E70}"/>
              </a:ext>
            </a:extLst>
          </p:cNvPr>
          <p:cNvSpPr txBox="1"/>
          <p:nvPr/>
        </p:nvSpPr>
        <p:spPr>
          <a:xfrm>
            <a:off x="3020002" y="3756551"/>
            <a:ext cx="1511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that</a:t>
            </a:r>
            <a:r>
              <a:rPr lang="nl-NL" sz="1100" dirty="0"/>
              <a:t> </a:t>
            </a:r>
            <a:r>
              <a:rPr lang="nl-NL" sz="1100" dirty="0" err="1"/>
              <a:t>allows</a:t>
            </a:r>
            <a:r>
              <a:rPr lang="nl-NL" sz="1100" dirty="0"/>
              <a:t> or </a:t>
            </a:r>
            <a:r>
              <a:rPr lang="nl-NL" sz="1100" dirty="0" err="1"/>
              <a:t>denies</a:t>
            </a:r>
            <a:r>
              <a:rPr lang="nl-NL" sz="1100" dirty="0"/>
              <a:t> access </a:t>
            </a:r>
            <a:r>
              <a:rPr lang="nl-NL" sz="1100" dirty="0" err="1"/>
              <a:t>based</a:t>
            </a:r>
            <a:r>
              <a:rPr lang="nl-NL" sz="1100" dirty="0"/>
              <a:t> on Header [Token]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06ADE77-904F-443A-AB1B-3F43F3215EC9}"/>
              </a:ext>
            </a:extLst>
          </p:cNvPr>
          <p:cNvCxnSpPr>
            <a:cxnSpLocks/>
            <a:stCxn id="27" idx="2"/>
            <a:endCxn id="17" idx="1"/>
          </p:cNvCxnSpPr>
          <p:nvPr/>
        </p:nvCxnSpPr>
        <p:spPr>
          <a:xfrm rot="16200000" flipH="1">
            <a:off x="4844469" y="2929355"/>
            <a:ext cx="1012372" cy="301394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F2E4E42-6E32-4850-9AE0-75167A5FD49E}"/>
              </a:ext>
            </a:extLst>
          </p:cNvPr>
          <p:cNvSpPr/>
          <p:nvPr/>
        </p:nvSpPr>
        <p:spPr>
          <a:xfrm>
            <a:off x="2497240" y="1211995"/>
            <a:ext cx="1648766" cy="510149"/>
          </a:xfrm>
          <a:prstGeom prst="wedgeRectCallout">
            <a:avLst>
              <a:gd name="adj1" fmla="val 4394"/>
              <a:gd name="adj2" fmla="val 20162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F59C-D2E3-4387-BEE9-0DFF5CF5D746}"/>
              </a:ext>
            </a:extLst>
          </p:cNvPr>
          <p:cNvSpPr txBox="1"/>
          <p:nvPr/>
        </p:nvSpPr>
        <p:spPr>
          <a:xfrm>
            <a:off x="2470404" y="1251220"/>
            <a:ext cx="1813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Invoke</a:t>
            </a:r>
            <a:r>
              <a:rPr lang="nl-NL" sz="1100" dirty="0"/>
              <a:t> API, </a:t>
            </a:r>
            <a:r>
              <a:rPr lang="nl-NL" sz="1100" dirty="0" err="1"/>
              <a:t>provide</a:t>
            </a:r>
            <a:r>
              <a:rPr lang="nl-NL" sz="1100" dirty="0"/>
              <a:t> token in header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F2D82E5D-D061-4BD4-94EF-8F7E19DFD188}"/>
              </a:ext>
            </a:extLst>
          </p:cNvPr>
          <p:cNvSpPr/>
          <p:nvPr/>
        </p:nvSpPr>
        <p:spPr>
          <a:xfrm>
            <a:off x="3544915" y="366804"/>
            <a:ext cx="1948944" cy="703603"/>
          </a:xfrm>
          <a:prstGeom prst="wedgeRectCallout">
            <a:avLst>
              <a:gd name="adj1" fmla="val 6570"/>
              <a:gd name="adj2" fmla="val 1967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55E94E-8F5D-46C2-833F-C0E646733E5E}"/>
              </a:ext>
            </a:extLst>
          </p:cNvPr>
          <p:cNvSpPr txBox="1"/>
          <p:nvPr/>
        </p:nvSpPr>
        <p:spPr>
          <a:xfrm>
            <a:off x="3544916" y="394295"/>
            <a:ext cx="19489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</a:t>
            </a:r>
            <a:r>
              <a:rPr lang="nl-NL" sz="1100" dirty="0" err="1"/>
              <a:t>configured</a:t>
            </a:r>
            <a:r>
              <a:rPr lang="nl-NL" sz="1100" dirty="0"/>
              <a:t> on Route or on API Deployment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BD9A424-608D-43C4-B431-59C7663064E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868111" y="2340713"/>
            <a:ext cx="479140" cy="79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8DB11F-8641-4AB3-9C24-39125C09DD14}"/>
              </a:ext>
            </a:extLst>
          </p:cNvPr>
          <p:cNvSpPr/>
          <p:nvPr/>
        </p:nvSpPr>
        <p:spPr>
          <a:xfrm>
            <a:off x="4531806" y="2034047"/>
            <a:ext cx="1336304" cy="613333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B4F564-4C4E-449B-B6BF-19137243F661}"/>
              </a:ext>
            </a:extLst>
          </p:cNvPr>
          <p:cNvSpPr txBox="1"/>
          <p:nvPr/>
        </p:nvSpPr>
        <p:spPr>
          <a:xfrm>
            <a:off x="4531806" y="2112201"/>
            <a:ext cx="13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200" dirty="0">
                <a:solidFill>
                  <a:srgbClr val="FFFFFF"/>
                </a:solidFill>
              </a:rPr>
              <a:t>API </a:t>
            </a:r>
            <a:r>
              <a:rPr lang="nl-NL" sz="1200" dirty="0" err="1">
                <a:solidFill>
                  <a:srgbClr val="FFFFFF"/>
                </a:solidFill>
              </a:rPr>
              <a:t>deployment</a:t>
            </a:r>
            <a:endParaRPr lang="nl-NL" sz="1200" dirty="0">
              <a:solidFill>
                <a:srgbClr val="FFFFFF"/>
              </a:solidFill>
            </a:endParaRPr>
          </a:p>
          <a:p>
            <a:pPr algn="ctr" defTabSz="914378"/>
            <a:r>
              <a:rPr lang="nl-NL" sz="1200" b="1" dirty="0">
                <a:solidFill>
                  <a:srgbClr val="FFFFFF"/>
                </a:solidFill>
              </a:rPr>
              <a:t>/</a:t>
            </a:r>
            <a:r>
              <a:rPr lang="nl-NL" sz="1200" b="1" dirty="0" err="1">
                <a:solidFill>
                  <a:srgbClr val="FFFFFF"/>
                </a:solidFill>
              </a:rPr>
              <a:t>path</a:t>
            </a:r>
            <a:endParaRPr lang="en-NL" sz="1200" b="1" dirty="0">
              <a:solidFill>
                <a:srgbClr val="FFFFFF"/>
              </a:solidFill>
            </a:endParaRP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AABE0241-EA58-4B0C-BB5C-704A7FFA1BCF}"/>
              </a:ext>
            </a:extLst>
          </p:cNvPr>
          <p:cNvSpPr/>
          <p:nvPr/>
        </p:nvSpPr>
        <p:spPr>
          <a:xfrm>
            <a:off x="5199958" y="1171052"/>
            <a:ext cx="1948944" cy="703603"/>
          </a:xfrm>
          <a:prstGeom prst="wedgeRectCallout">
            <a:avLst>
              <a:gd name="adj1" fmla="val -4438"/>
              <a:gd name="adj2" fmla="val 109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C69931-946C-4E0E-BA1D-1897A4178F05}"/>
              </a:ext>
            </a:extLst>
          </p:cNvPr>
          <p:cNvSpPr txBox="1"/>
          <p:nvPr/>
        </p:nvSpPr>
        <p:spPr>
          <a:xfrm>
            <a:off x="5199959" y="1198543"/>
            <a:ext cx="1948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/>
              <a:t>JSON </a:t>
            </a:r>
            <a:r>
              <a:rPr lang="nl-NL" sz="1100" dirty="0" err="1"/>
              <a:t>returned</a:t>
            </a:r>
            <a:r>
              <a:rPr lang="nl-NL" sz="1100" dirty="0"/>
              <a:t> </a:t>
            </a:r>
            <a:r>
              <a:rPr lang="nl-NL" sz="1100" dirty="0" err="1"/>
              <a:t>by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is </a:t>
            </a:r>
            <a:r>
              <a:rPr lang="nl-NL" sz="1100" dirty="0" err="1"/>
              <a:t>embedded</a:t>
            </a:r>
            <a:r>
              <a:rPr lang="nl-NL" sz="1100" dirty="0"/>
              <a:t> in </a:t>
            </a:r>
            <a:r>
              <a:rPr lang="nl-NL" sz="1100" dirty="0" err="1"/>
              <a:t>request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backend</a:t>
            </a:r>
          </a:p>
        </p:txBody>
      </p:sp>
    </p:spTree>
    <p:extLst>
      <p:ext uri="{BB962C8B-B14F-4D97-AF65-F5344CB8AC3E}">
        <p14:creationId xmlns:p14="http://schemas.microsoft.com/office/powerpoint/2010/main" val="343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7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8" grpId="0" animBg="1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traditional </a:t>
            </a:r>
            <a:r>
              <a:rPr lang="nl-NL" dirty="0" err="1"/>
              <a:t>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3C67-E38A-4D9C-A25D-979CEB44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9E15A2-16C2-4F55-AEFD-77C2E81AA745}"/>
              </a:ext>
            </a:extLst>
          </p:cNvPr>
          <p:cNvSpPr/>
          <p:nvPr/>
        </p:nvSpPr>
        <p:spPr>
          <a:xfrm>
            <a:off x="2120053" y="1659467"/>
            <a:ext cx="3467947" cy="21132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1E576D-931F-4233-9272-9045B705ED74}"/>
              </a:ext>
            </a:extLst>
          </p:cNvPr>
          <p:cNvCxnSpPr/>
          <p:nvPr/>
        </p:nvCxnSpPr>
        <p:spPr>
          <a:xfrm>
            <a:off x="2208107" y="2370667"/>
            <a:ext cx="325797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E42A9-1435-49EA-A5E8-E1031166ECC5}"/>
              </a:ext>
            </a:extLst>
          </p:cNvPr>
          <p:cNvSpPr txBox="1"/>
          <p:nvPr/>
        </p:nvSpPr>
        <p:spPr>
          <a:xfrm>
            <a:off x="3560872" y="1869263"/>
            <a:ext cx="6395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WebApp</a:t>
            </a:r>
            <a:endParaRPr lang="en-NL" sz="1300" dirty="0" err="1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FEBD27C-F0D0-48A0-B523-0C8CEF8F6C25}"/>
              </a:ext>
            </a:extLst>
          </p:cNvPr>
          <p:cNvSpPr/>
          <p:nvPr/>
        </p:nvSpPr>
        <p:spPr>
          <a:xfrm>
            <a:off x="3657599" y="3254169"/>
            <a:ext cx="1551093" cy="1082454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 (RDBMS?)</a:t>
            </a:r>
            <a:endParaRPr lang="en-NL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227B56A1-90AD-42FE-97F8-D67A44F26B51}"/>
              </a:ext>
            </a:extLst>
          </p:cNvPr>
          <p:cNvSpPr/>
          <p:nvPr/>
        </p:nvSpPr>
        <p:spPr>
          <a:xfrm>
            <a:off x="2120053" y="3686450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JVM</a:t>
            </a:r>
            <a:endParaRPr lang="en-NL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DC68D091-089F-47A1-8145-47D4EC1FDFC8}"/>
              </a:ext>
            </a:extLst>
          </p:cNvPr>
          <p:cNvSpPr/>
          <p:nvPr/>
        </p:nvSpPr>
        <p:spPr>
          <a:xfrm>
            <a:off x="2120053" y="336978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Java EE</a:t>
            </a:r>
            <a:endParaRPr lang="en-NL" dirty="0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82122A0-54A6-466A-AA2F-341A1336AADC}"/>
              </a:ext>
            </a:extLst>
          </p:cNvPr>
          <p:cNvSpPr/>
          <p:nvPr/>
        </p:nvSpPr>
        <p:spPr>
          <a:xfrm>
            <a:off x="2120053" y="4042893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Operating System</a:t>
            </a:r>
            <a:endParaRPr lang="en-NL" sz="1000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F7C8AE51-DED8-4D92-923B-DBAF8C7987F1}"/>
              </a:ext>
            </a:extLst>
          </p:cNvPr>
          <p:cNvSpPr/>
          <p:nvPr/>
        </p:nvSpPr>
        <p:spPr>
          <a:xfrm>
            <a:off x="2120053" y="437944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Hardware</a:t>
            </a:r>
            <a:endParaRPr lang="en-NL" sz="1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7BCF96-0549-4D18-B5E5-17E5D275908B}"/>
              </a:ext>
            </a:extLst>
          </p:cNvPr>
          <p:cNvSpPr/>
          <p:nvPr/>
        </p:nvSpPr>
        <p:spPr>
          <a:xfrm rot="20237169">
            <a:off x="2519681" y="1677101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UI</a:t>
            </a:r>
            <a:endParaRPr lang="en-N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457FD38-E1AC-4122-8C90-27B7EA951649}"/>
              </a:ext>
            </a:extLst>
          </p:cNvPr>
          <p:cNvSpPr/>
          <p:nvPr/>
        </p:nvSpPr>
        <p:spPr>
          <a:xfrm rot="1746319">
            <a:off x="4324260" y="1714415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F6F2186-279F-46E5-AC30-9B985A4E9EEE}"/>
              </a:ext>
            </a:extLst>
          </p:cNvPr>
          <p:cNvSpPr/>
          <p:nvPr/>
        </p:nvSpPr>
        <p:spPr>
          <a:xfrm>
            <a:off x="3217333" y="2255712"/>
            <a:ext cx="1354667" cy="5213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</a:t>
            </a:r>
            <a:r>
              <a:rPr lang="nl-NL" sz="1100" dirty="0" err="1"/>
              <a:t>libraries</a:t>
            </a:r>
            <a:r>
              <a:rPr lang="nl-NL" sz="1100" dirty="0"/>
              <a:t> &amp; </a:t>
            </a:r>
            <a:r>
              <a:rPr lang="nl-NL" sz="1100" dirty="0" err="1"/>
              <a:t>frameworks</a:t>
            </a:r>
            <a:endParaRPr lang="en-NL" sz="11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06D8992-32FB-45C2-817A-2A13BE94C84D}"/>
              </a:ext>
            </a:extLst>
          </p:cNvPr>
          <p:cNvSpPr/>
          <p:nvPr/>
        </p:nvSpPr>
        <p:spPr>
          <a:xfrm>
            <a:off x="6326293" y="2296865"/>
            <a:ext cx="1557867" cy="1157535"/>
          </a:xfrm>
          <a:custGeom>
            <a:avLst/>
            <a:gdLst>
              <a:gd name="connsiteX0" fmla="*/ 0 w 1557867"/>
              <a:gd name="connsiteY0" fmla="*/ 0 h 1157535"/>
              <a:gd name="connsiteX1" fmla="*/ 259645 w 1557867"/>
              <a:gd name="connsiteY1" fmla="*/ 0 h 1157535"/>
              <a:gd name="connsiteX2" fmla="*/ 259645 w 1557867"/>
              <a:gd name="connsiteY2" fmla="*/ 0 h 1157535"/>
              <a:gd name="connsiteX3" fmla="*/ 649111 w 1557867"/>
              <a:gd name="connsiteY3" fmla="*/ 0 h 1157535"/>
              <a:gd name="connsiteX4" fmla="*/ 1103489 w 1557867"/>
              <a:gd name="connsiteY4" fmla="*/ 0 h 1157535"/>
              <a:gd name="connsiteX5" fmla="*/ 1557867 w 1557867"/>
              <a:gd name="connsiteY5" fmla="*/ 0 h 1157535"/>
              <a:gd name="connsiteX6" fmla="*/ 1557867 w 1557867"/>
              <a:gd name="connsiteY6" fmla="*/ 192923 h 1157535"/>
              <a:gd name="connsiteX7" fmla="*/ 1557867 w 1557867"/>
              <a:gd name="connsiteY7" fmla="*/ 192923 h 1157535"/>
              <a:gd name="connsiteX8" fmla="*/ 1557867 w 1557867"/>
              <a:gd name="connsiteY8" fmla="*/ 482306 h 1157535"/>
              <a:gd name="connsiteX9" fmla="*/ 1557867 w 1557867"/>
              <a:gd name="connsiteY9" fmla="*/ 806416 h 1157535"/>
              <a:gd name="connsiteX10" fmla="*/ 1557867 w 1557867"/>
              <a:gd name="connsiteY10" fmla="*/ 1157535 h 1157535"/>
              <a:gd name="connsiteX11" fmla="*/ 1103489 w 1557867"/>
              <a:gd name="connsiteY11" fmla="*/ 1157535 h 1157535"/>
              <a:gd name="connsiteX12" fmla="*/ 649111 w 1557867"/>
              <a:gd name="connsiteY12" fmla="*/ 1157535 h 1157535"/>
              <a:gd name="connsiteX13" fmla="*/ 259645 w 1557867"/>
              <a:gd name="connsiteY13" fmla="*/ 1157535 h 1157535"/>
              <a:gd name="connsiteX14" fmla="*/ 259645 w 1557867"/>
              <a:gd name="connsiteY14" fmla="*/ 1157535 h 1157535"/>
              <a:gd name="connsiteX15" fmla="*/ 0 w 1557867"/>
              <a:gd name="connsiteY15" fmla="*/ 1157535 h 1157535"/>
              <a:gd name="connsiteX16" fmla="*/ 0 w 1557867"/>
              <a:gd name="connsiteY16" fmla="*/ 840177 h 1157535"/>
              <a:gd name="connsiteX17" fmla="*/ 0 w 1557867"/>
              <a:gd name="connsiteY17" fmla="*/ 482306 h 1157535"/>
              <a:gd name="connsiteX18" fmla="*/ -480439 w 1557867"/>
              <a:gd name="connsiteY18" fmla="*/ 472918 h 1157535"/>
              <a:gd name="connsiteX19" fmla="*/ -1022210 w 1557867"/>
              <a:gd name="connsiteY19" fmla="*/ 462331 h 1157535"/>
              <a:gd name="connsiteX20" fmla="*/ -490661 w 1557867"/>
              <a:gd name="connsiteY20" fmla="*/ 322239 h 1157535"/>
              <a:gd name="connsiteX21" fmla="*/ 0 w 1557867"/>
              <a:gd name="connsiteY21" fmla="*/ 192923 h 1157535"/>
              <a:gd name="connsiteX22" fmla="*/ 0 w 1557867"/>
              <a:gd name="connsiteY22" fmla="*/ 0 h 115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557867" h="1157535" fill="none" extrusionOk="0">
                <a:moveTo>
                  <a:pt x="0" y="0"/>
                </a:moveTo>
                <a:cubicBezTo>
                  <a:pt x="103800" y="-23446"/>
                  <a:pt x="134556" y="22473"/>
                  <a:pt x="259645" y="0"/>
                </a:cubicBezTo>
                <a:lnTo>
                  <a:pt x="259645" y="0"/>
                </a:lnTo>
                <a:cubicBezTo>
                  <a:pt x="354788" y="-25530"/>
                  <a:pt x="562076" y="37865"/>
                  <a:pt x="649111" y="0"/>
                </a:cubicBezTo>
                <a:cubicBezTo>
                  <a:pt x="813622" y="-30745"/>
                  <a:pt x="883346" y="52610"/>
                  <a:pt x="1103489" y="0"/>
                </a:cubicBezTo>
                <a:cubicBezTo>
                  <a:pt x="1323632" y="-52610"/>
                  <a:pt x="1424915" y="25810"/>
                  <a:pt x="1557867" y="0"/>
                </a:cubicBezTo>
                <a:cubicBezTo>
                  <a:pt x="1579854" y="73825"/>
                  <a:pt x="1552574" y="120953"/>
                  <a:pt x="1557867" y="192923"/>
                </a:cubicBezTo>
                <a:lnTo>
                  <a:pt x="1557867" y="192923"/>
                </a:lnTo>
                <a:cubicBezTo>
                  <a:pt x="1565922" y="305917"/>
                  <a:pt x="1537551" y="421230"/>
                  <a:pt x="1557867" y="482306"/>
                </a:cubicBezTo>
                <a:cubicBezTo>
                  <a:pt x="1561769" y="631094"/>
                  <a:pt x="1535947" y="698522"/>
                  <a:pt x="1557867" y="806416"/>
                </a:cubicBezTo>
                <a:cubicBezTo>
                  <a:pt x="1579787" y="914310"/>
                  <a:pt x="1553207" y="1014375"/>
                  <a:pt x="1557867" y="1157535"/>
                </a:cubicBezTo>
                <a:cubicBezTo>
                  <a:pt x="1377788" y="1207588"/>
                  <a:pt x="1246389" y="1127481"/>
                  <a:pt x="1103489" y="1157535"/>
                </a:cubicBezTo>
                <a:cubicBezTo>
                  <a:pt x="960589" y="1187589"/>
                  <a:pt x="748763" y="1125482"/>
                  <a:pt x="649111" y="1157535"/>
                </a:cubicBezTo>
                <a:cubicBezTo>
                  <a:pt x="567143" y="1197764"/>
                  <a:pt x="441475" y="1141657"/>
                  <a:pt x="259645" y="1157535"/>
                </a:cubicBezTo>
                <a:lnTo>
                  <a:pt x="259645" y="1157535"/>
                </a:lnTo>
                <a:cubicBezTo>
                  <a:pt x="164615" y="1172526"/>
                  <a:pt x="125150" y="1142808"/>
                  <a:pt x="0" y="1157535"/>
                </a:cubicBezTo>
                <a:cubicBezTo>
                  <a:pt x="-20544" y="1084748"/>
                  <a:pt x="20463" y="981578"/>
                  <a:pt x="0" y="840177"/>
                </a:cubicBezTo>
                <a:cubicBezTo>
                  <a:pt x="-20463" y="698776"/>
                  <a:pt x="11203" y="567471"/>
                  <a:pt x="0" y="482306"/>
                </a:cubicBezTo>
                <a:cubicBezTo>
                  <a:pt x="-167922" y="525526"/>
                  <a:pt x="-285409" y="448075"/>
                  <a:pt x="-480439" y="472918"/>
                </a:cubicBezTo>
                <a:cubicBezTo>
                  <a:pt x="-675469" y="497761"/>
                  <a:pt x="-766976" y="454868"/>
                  <a:pt x="-1022210" y="462331"/>
                </a:cubicBezTo>
                <a:cubicBezTo>
                  <a:pt x="-865981" y="415694"/>
                  <a:pt x="-697015" y="390307"/>
                  <a:pt x="-490661" y="322239"/>
                </a:cubicBezTo>
                <a:cubicBezTo>
                  <a:pt x="-284307" y="254171"/>
                  <a:pt x="-165473" y="247824"/>
                  <a:pt x="0" y="192923"/>
                </a:cubicBezTo>
                <a:cubicBezTo>
                  <a:pt x="-7024" y="113420"/>
                  <a:pt x="9689" y="86314"/>
                  <a:pt x="0" y="0"/>
                </a:cubicBezTo>
                <a:close/>
              </a:path>
              <a:path w="1557867" h="1157535" stroke="0" extrusionOk="0">
                <a:moveTo>
                  <a:pt x="0" y="0"/>
                </a:moveTo>
                <a:cubicBezTo>
                  <a:pt x="99502" y="-22984"/>
                  <a:pt x="158647" y="18698"/>
                  <a:pt x="259645" y="0"/>
                </a:cubicBezTo>
                <a:lnTo>
                  <a:pt x="259645" y="0"/>
                </a:lnTo>
                <a:cubicBezTo>
                  <a:pt x="360175" y="-16525"/>
                  <a:pt x="485506" y="33773"/>
                  <a:pt x="649111" y="0"/>
                </a:cubicBezTo>
                <a:cubicBezTo>
                  <a:pt x="749246" y="-5932"/>
                  <a:pt x="994718" y="12371"/>
                  <a:pt x="1094401" y="0"/>
                </a:cubicBezTo>
                <a:cubicBezTo>
                  <a:pt x="1194084" y="-12371"/>
                  <a:pt x="1384681" y="41566"/>
                  <a:pt x="1557867" y="0"/>
                </a:cubicBezTo>
                <a:cubicBezTo>
                  <a:pt x="1570360" y="70918"/>
                  <a:pt x="1535127" y="127056"/>
                  <a:pt x="1557867" y="192923"/>
                </a:cubicBezTo>
                <a:lnTo>
                  <a:pt x="1557867" y="192923"/>
                </a:lnTo>
                <a:cubicBezTo>
                  <a:pt x="1569239" y="286056"/>
                  <a:pt x="1534359" y="376041"/>
                  <a:pt x="1557867" y="482306"/>
                </a:cubicBezTo>
                <a:cubicBezTo>
                  <a:pt x="1590157" y="604430"/>
                  <a:pt x="1524221" y="704933"/>
                  <a:pt x="1557867" y="806416"/>
                </a:cubicBezTo>
                <a:cubicBezTo>
                  <a:pt x="1591513" y="907899"/>
                  <a:pt x="1525627" y="1055414"/>
                  <a:pt x="1557867" y="1157535"/>
                </a:cubicBezTo>
                <a:cubicBezTo>
                  <a:pt x="1433214" y="1197066"/>
                  <a:pt x="1209170" y="1111764"/>
                  <a:pt x="1085314" y="1157535"/>
                </a:cubicBezTo>
                <a:cubicBezTo>
                  <a:pt x="961458" y="1203306"/>
                  <a:pt x="780764" y="1117468"/>
                  <a:pt x="649111" y="1157535"/>
                </a:cubicBezTo>
                <a:cubicBezTo>
                  <a:pt x="474076" y="1165572"/>
                  <a:pt x="346914" y="1138497"/>
                  <a:pt x="259645" y="1157535"/>
                </a:cubicBezTo>
                <a:lnTo>
                  <a:pt x="259645" y="1157535"/>
                </a:lnTo>
                <a:cubicBezTo>
                  <a:pt x="201276" y="1175619"/>
                  <a:pt x="84801" y="1155780"/>
                  <a:pt x="0" y="1157535"/>
                </a:cubicBezTo>
                <a:cubicBezTo>
                  <a:pt x="-15475" y="1063349"/>
                  <a:pt x="11998" y="929872"/>
                  <a:pt x="0" y="826673"/>
                </a:cubicBezTo>
                <a:cubicBezTo>
                  <a:pt x="-11998" y="723474"/>
                  <a:pt x="11979" y="604509"/>
                  <a:pt x="0" y="482306"/>
                </a:cubicBezTo>
                <a:cubicBezTo>
                  <a:pt x="-238356" y="506088"/>
                  <a:pt x="-358965" y="415923"/>
                  <a:pt x="-500883" y="472518"/>
                </a:cubicBezTo>
                <a:cubicBezTo>
                  <a:pt x="-642801" y="529113"/>
                  <a:pt x="-796923" y="457108"/>
                  <a:pt x="-1022210" y="462331"/>
                </a:cubicBezTo>
                <a:cubicBezTo>
                  <a:pt x="-787805" y="380330"/>
                  <a:pt x="-664406" y="420797"/>
                  <a:pt x="-521327" y="330321"/>
                </a:cubicBezTo>
                <a:cubicBezTo>
                  <a:pt x="-378248" y="239845"/>
                  <a:pt x="-196419" y="299494"/>
                  <a:pt x="0" y="192923"/>
                </a:cubicBezTo>
                <a:cubicBezTo>
                  <a:pt x="-4650" y="113133"/>
                  <a:pt x="15396" y="8962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115616"/>
                      <a:gd name="adj2" fmla="val -1005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Monolith</a:t>
            </a:r>
            <a:r>
              <a:rPr lang="nl-NL" dirty="0"/>
              <a:t>, Microservice, Module </a:t>
            </a:r>
            <a:endParaRPr lang="en-NL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50A23E0-3973-4201-A693-54A3771E721D}"/>
              </a:ext>
            </a:extLst>
          </p:cNvPr>
          <p:cNvSpPr/>
          <p:nvPr/>
        </p:nvSpPr>
        <p:spPr>
          <a:xfrm>
            <a:off x="72797" y="2223062"/>
            <a:ext cx="1664915" cy="1543710"/>
          </a:xfrm>
          <a:custGeom>
            <a:avLst/>
            <a:gdLst>
              <a:gd name="connsiteX0" fmla="*/ 0 w 1664915"/>
              <a:gd name="connsiteY0" fmla="*/ 0 h 1543710"/>
              <a:gd name="connsiteX1" fmla="*/ 466176 w 1664915"/>
              <a:gd name="connsiteY1" fmla="*/ 0 h 1543710"/>
              <a:gd name="connsiteX2" fmla="*/ 971200 w 1664915"/>
              <a:gd name="connsiteY2" fmla="*/ 0 h 1543710"/>
              <a:gd name="connsiteX3" fmla="*/ 971200 w 1664915"/>
              <a:gd name="connsiteY3" fmla="*/ 0 h 1543710"/>
              <a:gd name="connsiteX4" fmla="*/ 1387429 w 1664915"/>
              <a:gd name="connsiteY4" fmla="*/ 0 h 1543710"/>
              <a:gd name="connsiteX5" fmla="*/ 1664915 w 1664915"/>
              <a:gd name="connsiteY5" fmla="*/ 0 h 1543710"/>
              <a:gd name="connsiteX6" fmla="*/ 1664915 w 1664915"/>
              <a:gd name="connsiteY6" fmla="*/ 459254 h 1543710"/>
              <a:gd name="connsiteX7" fmla="*/ 1664915 w 1664915"/>
              <a:gd name="connsiteY7" fmla="*/ 900498 h 1543710"/>
              <a:gd name="connsiteX8" fmla="*/ 1928731 w 1664915"/>
              <a:gd name="connsiteY8" fmla="*/ 1189023 h 1543710"/>
              <a:gd name="connsiteX9" fmla="*/ 2203315 w 1664915"/>
              <a:gd name="connsiteY9" fmla="*/ 1489325 h 1543710"/>
              <a:gd name="connsiteX10" fmla="*/ 1664915 w 1664915"/>
              <a:gd name="connsiteY10" fmla="*/ 1286425 h 1543710"/>
              <a:gd name="connsiteX11" fmla="*/ 1664915 w 1664915"/>
              <a:gd name="connsiteY11" fmla="*/ 1543710 h 1543710"/>
              <a:gd name="connsiteX12" fmla="*/ 1387429 w 1664915"/>
              <a:gd name="connsiteY12" fmla="*/ 1543710 h 1543710"/>
              <a:gd name="connsiteX13" fmla="*/ 971200 w 1664915"/>
              <a:gd name="connsiteY13" fmla="*/ 1543710 h 1543710"/>
              <a:gd name="connsiteX14" fmla="*/ 971200 w 1664915"/>
              <a:gd name="connsiteY14" fmla="*/ 1543710 h 1543710"/>
              <a:gd name="connsiteX15" fmla="*/ 466176 w 1664915"/>
              <a:gd name="connsiteY15" fmla="*/ 1543710 h 1543710"/>
              <a:gd name="connsiteX16" fmla="*/ 0 w 1664915"/>
              <a:gd name="connsiteY16" fmla="*/ 1543710 h 1543710"/>
              <a:gd name="connsiteX17" fmla="*/ 0 w 1664915"/>
              <a:gd name="connsiteY17" fmla="*/ 1286425 h 1543710"/>
              <a:gd name="connsiteX18" fmla="*/ 0 w 1664915"/>
              <a:gd name="connsiteY18" fmla="*/ 900498 h 1543710"/>
              <a:gd name="connsiteX19" fmla="*/ 0 w 1664915"/>
              <a:gd name="connsiteY19" fmla="*/ 900498 h 1543710"/>
              <a:gd name="connsiteX20" fmla="*/ 0 w 1664915"/>
              <a:gd name="connsiteY20" fmla="*/ 477264 h 1543710"/>
              <a:gd name="connsiteX21" fmla="*/ 0 w 1664915"/>
              <a:gd name="connsiteY21" fmla="*/ 0 h 154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64915" h="1543710" fill="none" extrusionOk="0">
                <a:moveTo>
                  <a:pt x="0" y="0"/>
                </a:moveTo>
                <a:cubicBezTo>
                  <a:pt x="169771" y="-7427"/>
                  <a:pt x="315952" y="15333"/>
                  <a:pt x="466176" y="0"/>
                </a:cubicBezTo>
                <a:cubicBezTo>
                  <a:pt x="616400" y="-15333"/>
                  <a:pt x="749662" y="43157"/>
                  <a:pt x="971200" y="0"/>
                </a:cubicBezTo>
                <a:lnTo>
                  <a:pt x="971200" y="0"/>
                </a:lnTo>
                <a:cubicBezTo>
                  <a:pt x="1135363" y="-29966"/>
                  <a:pt x="1244959" y="7888"/>
                  <a:pt x="1387429" y="0"/>
                </a:cubicBezTo>
                <a:cubicBezTo>
                  <a:pt x="1525059" y="-14163"/>
                  <a:pt x="1582617" y="29955"/>
                  <a:pt x="1664915" y="0"/>
                </a:cubicBezTo>
                <a:cubicBezTo>
                  <a:pt x="1705695" y="179062"/>
                  <a:pt x="1616284" y="337168"/>
                  <a:pt x="1664915" y="459254"/>
                </a:cubicBezTo>
                <a:cubicBezTo>
                  <a:pt x="1713546" y="581340"/>
                  <a:pt x="1627123" y="715863"/>
                  <a:pt x="1664915" y="900498"/>
                </a:cubicBezTo>
                <a:cubicBezTo>
                  <a:pt x="1755322" y="935176"/>
                  <a:pt x="1829208" y="1085433"/>
                  <a:pt x="1928731" y="1189023"/>
                </a:cubicBezTo>
                <a:cubicBezTo>
                  <a:pt x="2028254" y="1292614"/>
                  <a:pt x="2040501" y="1370034"/>
                  <a:pt x="2203315" y="1489325"/>
                </a:cubicBezTo>
                <a:cubicBezTo>
                  <a:pt x="1970861" y="1423296"/>
                  <a:pt x="1933615" y="1341233"/>
                  <a:pt x="1664915" y="1286425"/>
                </a:cubicBezTo>
                <a:cubicBezTo>
                  <a:pt x="1690305" y="1398972"/>
                  <a:pt x="1637766" y="1429832"/>
                  <a:pt x="1664915" y="1543710"/>
                </a:cubicBezTo>
                <a:cubicBezTo>
                  <a:pt x="1594943" y="1561265"/>
                  <a:pt x="1493081" y="1510473"/>
                  <a:pt x="1387429" y="1543710"/>
                </a:cubicBezTo>
                <a:cubicBezTo>
                  <a:pt x="1234893" y="1551932"/>
                  <a:pt x="1171189" y="1525016"/>
                  <a:pt x="971200" y="1543710"/>
                </a:cubicBezTo>
                <a:lnTo>
                  <a:pt x="971200" y="1543710"/>
                </a:lnTo>
                <a:cubicBezTo>
                  <a:pt x="736079" y="1555090"/>
                  <a:pt x="678305" y="1519086"/>
                  <a:pt x="466176" y="1543710"/>
                </a:cubicBezTo>
                <a:cubicBezTo>
                  <a:pt x="254047" y="1568334"/>
                  <a:pt x="136354" y="1540047"/>
                  <a:pt x="0" y="1543710"/>
                </a:cubicBezTo>
                <a:cubicBezTo>
                  <a:pt x="-4262" y="1416231"/>
                  <a:pt x="29987" y="1345458"/>
                  <a:pt x="0" y="1286425"/>
                </a:cubicBezTo>
                <a:cubicBezTo>
                  <a:pt x="-11651" y="1189637"/>
                  <a:pt x="34590" y="990857"/>
                  <a:pt x="0" y="900498"/>
                </a:cubicBezTo>
                <a:lnTo>
                  <a:pt x="0" y="900498"/>
                </a:lnTo>
                <a:cubicBezTo>
                  <a:pt x="-12615" y="778006"/>
                  <a:pt x="38868" y="633463"/>
                  <a:pt x="0" y="477264"/>
                </a:cubicBezTo>
                <a:cubicBezTo>
                  <a:pt x="-38868" y="321065"/>
                  <a:pt x="27001" y="99725"/>
                  <a:pt x="0" y="0"/>
                </a:cubicBezTo>
                <a:close/>
              </a:path>
              <a:path w="1664915" h="1543710" stroke="0" extrusionOk="0">
                <a:moveTo>
                  <a:pt x="0" y="0"/>
                </a:moveTo>
                <a:cubicBezTo>
                  <a:pt x="174895" y="-42554"/>
                  <a:pt x="368003" y="6922"/>
                  <a:pt x="495312" y="0"/>
                </a:cubicBezTo>
                <a:cubicBezTo>
                  <a:pt x="622621" y="-6922"/>
                  <a:pt x="786521" y="52225"/>
                  <a:pt x="971200" y="0"/>
                </a:cubicBezTo>
                <a:lnTo>
                  <a:pt x="971200" y="0"/>
                </a:lnTo>
                <a:cubicBezTo>
                  <a:pt x="1149377" y="-27597"/>
                  <a:pt x="1248180" y="38225"/>
                  <a:pt x="1387429" y="0"/>
                </a:cubicBezTo>
                <a:cubicBezTo>
                  <a:pt x="1465013" y="-26671"/>
                  <a:pt x="1598684" y="30181"/>
                  <a:pt x="1664915" y="0"/>
                </a:cubicBezTo>
                <a:cubicBezTo>
                  <a:pt x="1718448" y="115201"/>
                  <a:pt x="1648500" y="250308"/>
                  <a:pt x="1664915" y="450249"/>
                </a:cubicBezTo>
                <a:cubicBezTo>
                  <a:pt x="1681330" y="650190"/>
                  <a:pt x="1619239" y="677604"/>
                  <a:pt x="1664915" y="900498"/>
                </a:cubicBezTo>
                <a:cubicBezTo>
                  <a:pt x="1780164" y="974572"/>
                  <a:pt x="1814084" y="1128934"/>
                  <a:pt x="1928731" y="1189023"/>
                </a:cubicBezTo>
                <a:cubicBezTo>
                  <a:pt x="2043378" y="1249112"/>
                  <a:pt x="2094789" y="1428720"/>
                  <a:pt x="2203315" y="1489325"/>
                </a:cubicBezTo>
                <a:cubicBezTo>
                  <a:pt x="2020297" y="1490221"/>
                  <a:pt x="1906769" y="1352114"/>
                  <a:pt x="1664915" y="1286425"/>
                </a:cubicBezTo>
                <a:cubicBezTo>
                  <a:pt x="1685306" y="1401300"/>
                  <a:pt x="1645278" y="1421448"/>
                  <a:pt x="1664915" y="1543710"/>
                </a:cubicBezTo>
                <a:cubicBezTo>
                  <a:pt x="1538973" y="1549670"/>
                  <a:pt x="1475383" y="1522877"/>
                  <a:pt x="1387429" y="1543710"/>
                </a:cubicBezTo>
                <a:cubicBezTo>
                  <a:pt x="1269115" y="1551112"/>
                  <a:pt x="1074060" y="1535236"/>
                  <a:pt x="971200" y="1543710"/>
                </a:cubicBezTo>
                <a:lnTo>
                  <a:pt x="971200" y="1543710"/>
                </a:lnTo>
                <a:cubicBezTo>
                  <a:pt x="811038" y="1569668"/>
                  <a:pt x="618820" y="1494665"/>
                  <a:pt x="495312" y="1543710"/>
                </a:cubicBezTo>
                <a:cubicBezTo>
                  <a:pt x="371804" y="1592755"/>
                  <a:pt x="211936" y="1521160"/>
                  <a:pt x="0" y="1543710"/>
                </a:cubicBezTo>
                <a:cubicBezTo>
                  <a:pt x="-15998" y="1465561"/>
                  <a:pt x="15350" y="1341054"/>
                  <a:pt x="0" y="1286425"/>
                </a:cubicBezTo>
                <a:cubicBezTo>
                  <a:pt x="-32986" y="1147377"/>
                  <a:pt x="24219" y="1047230"/>
                  <a:pt x="0" y="900498"/>
                </a:cubicBezTo>
                <a:lnTo>
                  <a:pt x="0" y="900498"/>
                </a:lnTo>
                <a:cubicBezTo>
                  <a:pt x="-35898" y="809178"/>
                  <a:pt x="42853" y="605368"/>
                  <a:pt x="0" y="477264"/>
                </a:cubicBezTo>
                <a:cubicBezTo>
                  <a:pt x="-42853" y="349160"/>
                  <a:pt x="29324" y="142762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82338"/>
                      <a:gd name="adj2" fmla="val 4647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Platform &amp; Language </a:t>
            </a:r>
            <a:r>
              <a:rPr lang="nl-NL" sz="1100" dirty="0" err="1"/>
              <a:t>runtime</a:t>
            </a:r>
            <a:r>
              <a:rPr lang="nl-NL" sz="1100" dirty="0"/>
              <a:t> features (transaction management, HTTP </a:t>
            </a:r>
            <a:r>
              <a:rPr lang="nl-NL" sz="1100" dirty="0" err="1"/>
              <a:t>request</a:t>
            </a:r>
            <a:r>
              <a:rPr lang="nl-NL" sz="1100" dirty="0"/>
              <a:t> handling, state management &amp; in memory </a:t>
            </a:r>
            <a:r>
              <a:rPr lang="nl-NL" sz="1100" dirty="0" err="1"/>
              <a:t>caching</a:t>
            </a:r>
            <a:r>
              <a:rPr lang="nl-NL" sz="1100" dirty="0"/>
              <a:t>, IAM, …</a:t>
            </a:r>
            <a:endParaRPr lang="en-NL" sz="1100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7E35C4D-83BE-4708-846A-5405F516C9BA}"/>
              </a:ext>
            </a:extLst>
          </p:cNvPr>
          <p:cNvSpPr/>
          <p:nvPr/>
        </p:nvSpPr>
        <p:spPr>
          <a:xfrm rot="19393948">
            <a:off x="2661521" y="1333550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679B6B0-316E-402D-865C-3695664DADB6}"/>
              </a:ext>
            </a:extLst>
          </p:cNvPr>
          <p:cNvSpPr/>
          <p:nvPr/>
        </p:nvSpPr>
        <p:spPr>
          <a:xfrm rot="2260569">
            <a:off x="4985805" y="1420254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509CD-844D-4595-B6E0-AEA4623F19E9}"/>
              </a:ext>
            </a:extLst>
          </p:cNvPr>
          <p:cNvSpPr txBox="1"/>
          <p:nvPr/>
        </p:nvSpPr>
        <p:spPr>
          <a:xfrm>
            <a:off x="3412032" y="2894080"/>
            <a:ext cx="102111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Custom</a:t>
            </a:r>
            <a:r>
              <a:rPr lang="nl-NL" sz="1300" dirty="0"/>
              <a:t> Code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96886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  <p:bldP spid="12" grpId="0" animBg="1"/>
      <p:bldP spid="13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21CA-D06C-425A-9E32-737AE384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r>
              <a:rPr lang="nl-NL" dirty="0" err="1"/>
              <a:t>Configuration</a:t>
            </a:r>
            <a:r>
              <a:rPr lang="nl-NL" dirty="0"/>
              <a:t> for public 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pic>
        <p:nvPicPr>
          <p:cNvPr id="6" name="Snagit_SNG862">
            <a:extLst>
              <a:ext uri="{FF2B5EF4-FFF2-40B4-BE49-F238E27FC236}">
                <a16:creationId xmlns:a16="http://schemas.microsoft.com/office/drawing/2014/main" id="{BEDCEB96-BFA2-40A7-A102-E14EE4E55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709775"/>
            <a:ext cx="6623050" cy="3723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7FC9C-ADCE-4249-8DFF-F728298E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7A165-3266-4472-890E-C3737D5F5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0" y="4601475"/>
            <a:ext cx="8935200" cy="292045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1492D41-5C9D-4BCF-9B06-0EBA914EA80B}"/>
              </a:ext>
            </a:extLst>
          </p:cNvPr>
          <p:cNvSpPr/>
          <p:nvPr/>
        </p:nvSpPr>
        <p:spPr>
          <a:xfrm>
            <a:off x="3333600" y="2059200"/>
            <a:ext cx="3730355" cy="2635200"/>
          </a:xfrm>
          <a:custGeom>
            <a:avLst/>
            <a:gdLst>
              <a:gd name="connsiteX0" fmla="*/ 3189600 w 3730355"/>
              <a:gd name="connsiteY0" fmla="*/ 2635200 h 2635200"/>
              <a:gd name="connsiteX1" fmla="*/ 3477600 w 3730355"/>
              <a:gd name="connsiteY1" fmla="*/ 612000 h 2635200"/>
              <a:gd name="connsiteX2" fmla="*/ 0 w 3730355"/>
              <a:gd name="connsiteY2" fmla="*/ 0 h 26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0355" h="2635200">
                <a:moveTo>
                  <a:pt x="3189600" y="2635200"/>
                </a:moveTo>
                <a:cubicBezTo>
                  <a:pt x="3599400" y="1843200"/>
                  <a:pt x="4009200" y="1051200"/>
                  <a:pt x="3477600" y="612000"/>
                </a:cubicBezTo>
                <a:cubicBezTo>
                  <a:pt x="2946000" y="172800"/>
                  <a:pt x="1473000" y="86400"/>
                  <a:pt x="0" y="0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1973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Public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Managed</a:t>
            </a:r>
            <a:br>
              <a:rPr lang="nl-NL" dirty="0"/>
            </a:br>
            <a:r>
              <a:rPr lang="nl-NL" dirty="0"/>
              <a:t>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6A38767-C4DE-4497-862C-38A749143EF2}"/>
              </a:ext>
            </a:extLst>
          </p:cNvPr>
          <p:cNvSpPr/>
          <p:nvPr/>
        </p:nvSpPr>
        <p:spPr>
          <a:xfrm>
            <a:off x="2304417" y="1633733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A2EAEC-EBDF-44ED-89D0-7FAF0B768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490CB3-A72C-41C4-89FD-58C4A5D7F20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B19C1F-72D7-4972-89C2-EB0572033A04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E01D47EC-5340-4414-813D-BF7BFB51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5D73AEC-D465-43B4-B58A-0361F3C980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73DD9676-F732-4A48-8B07-6F9510FC1C4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A32033B-1C55-4F27-B32A-7C12B4B3DD3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81349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 &amp; </a:t>
            </a:r>
            <a:r>
              <a:rPr lang="nl-NL" dirty="0" err="1"/>
              <a:t>Send</a:t>
            </a:r>
            <a:r>
              <a:rPr lang="nl-NL" dirty="0"/>
              <a:t> 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587761" y="75741"/>
            <a:ext cx="1178434" cy="720496"/>
          </a:xfrm>
          <a:prstGeom prst="wedgeRoundRectCallout">
            <a:avLst>
              <a:gd name="adj1" fmla="val -39520"/>
              <a:gd name="adj2" fmla="val 15692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00" dirty="0">
                <a:solidFill>
                  <a:schemeClr val="dk1"/>
                </a:solidFill>
              </a:rPr>
              <a:t>Cloud Event for new JSON file on Object Storage</a:t>
            </a:r>
            <a:endParaRPr lang="en-NL" sz="10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81818F-146D-45B1-96E2-900BA0B9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7B5DAC9-3924-4890-979B-8D4181BF0316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8218E85A-3F1E-4AF2-9984-9B7F0FA9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B06FB87-CC37-44AC-B059-7FB376CDCEC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7FCF552-94EE-4CF9-8E15-27B9C4783AF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2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97541-CED7-49AC-B73D-AE07273C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s-MX" dirty="0"/>
              <a:t>EVENTS and NOTIFICATIONS SERVICES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C8D2C-5997-465B-868A-15A9F319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C2530-B495-4826-9211-C1BB1801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909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50B3DDC-512A-4B35-B245-3A5543BB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240" y="2525613"/>
            <a:ext cx="4200172" cy="168188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382CAF-9106-4CCA-B909-AADD549F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EVENTS and NOTIFICATIONS SERVICES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930B7C-C033-44E0-87FC-1FB20E8E2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4313" indent="-214313"/>
            <a:r>
              <a:rPr lang="es-MX" dirty="0"/>
              <a:t>Events and </a:t>
            </a:r>
            <a:r>
              <a:rPr lang="es-MX" dirty="0" err="1"/>
              <a:t>Notifications</a:t>
            </a:r>
            <a:r>
              <a:rPr lang="es-MX" dirty="0"/>
              <a:t> are OCI </a:t>
            </a:r>
            <a:r>
              <a:rPr lang="es-MX" dirty="0" err="1"/>
              <a:t>Services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were</a:t>
            </a:r>
            <a:r>
              <a:rPr lang="es-MX" dirty="0"/>
              <a:t> </a:t>
            </a:r>
            <a:r>
              <a:rPr lang="es-MX" dirty="0" err="1"/>
              <a:t>released</a:t>
            </a:r>
            <a:r>
              <a:rPr lang="es-MX" dirty="0"/>
              <a:t> </a:t>
            </a:r>
            <a:r>
              <a:rPr lang="es-MX" dirty="0" err="1"/>
              <a:t>last</a:t>
            </a:r>
            <a:r>
              <a:rPr lang="es-MX" dirty="0"/>
              <a:t> </a:t>
            </a:r>
            <a:r>
              <a:rPr lang="es-MX" dirty="0" err="1"/>
              <a:t>year</a:t>
            </a:r>
            <a:r>
              <a:rPr lang="es-MX" dirty="0"/>
              <a:t> (2019), and </a:t>
            </a:r>
            <a:r>
              <a:rPr lang="es-MX" dirty="0" err="1"/>
              <a:t>that</a:t>
            </a:r>
            <a:r>
              <a:rPr lang="es-MX" dirty="0"/>
              <a:t> are </a:t>
            </a:r>
            <a:r>
              <a:rPr lang="es-MX" dirty="0" err="1"/>
              <a:t>used</a:t>
            </a:r>
            <a:r>
              <a:rPr lang="es-MX" dirty="0"/>
              <a:t>  </a:t>
            </a:r>
            <a:r>
              <a:rPr lang="es-MX" dirty="0" err="1"/>
              <a:t>to</a:t>
            </a:r>
            <a:r>
              <a:rPr lang="es-MX" dirty="0"/>
              <a:t> configure rules, </a:t>
            </a:r>
            <a:r>
              <a:rPr lang="es-MX" dirty="0" err="1"/>
              <a:t>notifications</a:t>
            </a:r>
            <a:r>
              <a:rPr lang="es-MX" dirty="0"/>
              <a:t> and </a:t>
            </a:r>
            <a:r>
              <a:rPr lang="es-MX" dirty="0" err="1"/>
              <a:t>events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happen</a:t>
            </a:r>
            <a:r>
              <a:rPr lang="es-MX" dirty="0"/>
              <a:t> </a:t>
            </a:r>
            <a:r>
              <a:rPr lang="es-MX" dirty="0" err="1"/>
              <a:t>within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OCI </a:t>
            </a:r>
            <a:r>
              <a:rPr lang="es-MX" dirty="0" err="1"/>
              <a:t>infrastructure</a:t>
            </a:r>
            <a:endParaRPr lang="es-MX" dirty="0"/>
          </a:p>
          <a:p>
            <a:pPr marL="214313" indent="-214313"/>
            <a:r>
              <a:rPr lang="es-MX" dirty="0"/>
              <a:t>For </a:t>
            </a:r>
            <a:r>
              <a:rPr lang="es-MX" dirty="0" err="1"/>
              <a:t>example</a:t>
            </a:r>
            <a:r>
              <a:rPr lang="es-MX" dirty="0"/>
              <a:t>: </a:t>
            </a:r>
            <a:r>
              <a:rPr lang="es-MX" dirty="0" err="1"/>
              <a:t>every</a:t>
            </a:r>
            <a:r>
              <a:rPr lang="es-MX" dirty="0"/>
              <a:t> time a </a:t>
            </a:r>
            <a:r>
              <a:rPr lang="es-MX" dirty="0" err="1"/>
              <a:t>user</a:t>
            </a:r>
            <a:r>
              <a:rPr lang="es-MX" dirty="0"/>
              <a:t> </a:t>
            </a:r>
            <a:r>
              <a:rPr lang="es-MX" dirty="0" err="1"/>
              <a:t>creates</a:t>
            </a:r>
            <a:r>
              <a:rPr lang="es-MX" dirty="0"/>
              <a:t> a </a:t>
            </a:r>
            <a:r>
              <a:rPr lang="es-MX" dirty="0" err="1"/>
              <a:t>Bucket</a:t>
            </a:r>
            <a:r>
              <a:rPr lang="es-MX" dirty="0"/>
              <a:t> </a:t>
            </a:r>
            <a:r>
              <a:rPr lang="es-MX" dirty="0" err="1"/>
              <a:t>within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Object</a:t>
            </a:r>
            <a:r>
              <a:rPr lang="es-MX" dirty="0"/>
              <a:t> Storage, </a:t>
            </a:r>
            <a:r>
              <a:rPr lang="es-MX" dirty="0" err="1"/>
              <a:t>you</a:t>
            </a:r>
            <a:r>
              <a:rPr lang="es-MX" dirty="0"/>
              <a:t> (as </a:t>
            </a: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/>
              <a:t>operator</a:t>
            </a:r>
            <a:r>
              <a:rPr lang="es-MX" dirty="0"/>
              <a:t>) </a:t>
            </a:r>
            <a:r>
              <a:rPr lang="es-MX" dirty="0" err="1"/>
              <a:t>may</a:t>
            </a:r>
            <a:r>
              <a:rPr lang="es-MX" dirty="0"/>
              <a:t> be </a:t>
            </a:r>
            <a:r>
              <a:rPr lang="es-MX" dirty="0" err="1"/>
              <a:t>interested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get</a:t>
            </a:r>
            <a:r>
              <a:rPr lang="es-MX" dirty="0"/>
              <a:t> </a:t>
            </a:r>
            <a:r>
              <a:rPr lang="es-MX" dirty="0" err="1"/>
              <a:t>an</a:t>
            </a:r>
            <a:r>
              <a:rPr lang="es-MX" dirty="0"/>
              <a:t> email </a:t>
            </a:r>
            <a:r>
              <a:rPr lang="es-MX" dirty="0" err="1"/>
              <a:t>or</a:t>
            </a:r>
            <a:r>
              <a:rPr lang="es-MX" dirty="0"/>
              <a:t> run a </a:t>
            </a:r>
            <a:r>
              <a:rPr lang="es-MX" dirty="0" err="1"/>
              <a:t>function</a:t>
            </a:r>
            <a:r>
              <a:rPr lang="es-MX" dirty="0"/>
              <a:t>. </a:t>
            </a:r>
            <a:r>
              <a:rPr lang="es-MX" dirty="0" err="1"/>
              <a:t>Well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exactly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purpose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this</a:t>
            </a:r>
            <a:endParaRPr lang="es-MX" dirty="0"/>
          </a:p>
          <a:p>
            <a:pPr marL="214313" indent="-214313"/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basics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are:</a:t>
            </a:r>
          </a:p>
          <a:p>
            <a:pPr marL="600075" lvl="1" indent="-257175">
              <a:buFont typeface="+mj-lt"/>
              <a:buAutoNum type="arabicPeriod"/>
            </a:pPr>
            <a:r>
              <a:rPr lang="es-MX" dirty="0" err="1"/>
              <a:t>Notifications</a:t>
            </a:r>
            <a:endParaRPr lang="es-MX" dirty="0"/>
          </a:p>
          <a:p>
            <a:pPr marL="600075" lvl="1" indent="-257175">
              <a:buFont typeface="+mj-lt"/>
              <a:buAutoNum type="arabicPeriod"/>
            </a:pPr>
            <a:r>
              <a:rPr lang="es-MX" dirty="0" err="1"/>
              <a:t>Subscriptions</a:t>
            </a:r>
            <a:endParaRPr lang="es-MX" dirty="0"/>
          </a:p>
          <a:p>
            <a:pPr marL="600075" lvl="1" indent="-257175">
              <a:buFont typeface="+mj-lt"/>
              <a:buAutoNum type="arabicPeriod"/>
            </a:pPr>
            <a:r>
              <a:rPr lang="es-MX" dirty="0" err="1"/>
              <a:t>Topics</a:t>
            </a:r>
            <a:endParaRPr lang="es-MX" dirty="0"/>
          </a:p>
          <a:p>
            <a:pPr marL="600075" lvl="1" indent="-257175">
              <a:buFont typeface="+mj-lt"/>
              <a:buAutoNum type="arabicPeriod"/>
            </a:pPr>
            <a:r>
              <a:rPr lang="es-MX" dirty="0"/>
              <a:t>Rules</a:t>
            </a:r>
          </a:p>
          <a:p>
            <a:pPr marL="600075" lvl="1" indent="-257175">
              <a:buFont typeface="+mj-lt"/>
              <a:buAutoNum type="arabicPeriod"/>
            </a:pPr>
            <a:r>
              <a:rPr lang="es-MX" dirty="0"/>
              <a:t>Events</a:t>
            </a:r>
          </a:p>
          <a:p>
            <a:endParaRPr lang="en-NL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FC50A5-0C6C-427F-92C4-A9CA58A01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696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E42B15-70D9-4652-81DB-D5751B9F5D92}"/>
              </a:ext>
            </a:extLst>
          </p:cNvPr>
          <p:cNvSpPr/>
          <p:nvPr/>
        </p:nvSpPr>
        <p:spPr>
          <a:xfrm>
            <a:off x="3092256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8" name="Nube 7">
            <a:extLst>
              <a:ext uri="{FF2B5EF4-FFF2-40B4-BE49-F238E27FC236}">
                <a16:creationId xmlns:a16="http://schemas.microsoft.com/office/drawing/2014/main" id="{19ED7BCD-36A0-4627-946C-DE1EFFFEDE25}"/>
              </a:ext>
            </a:extLst>
          </p:cNvPr>
          <p:cNvSpPr/>
          <p:nvPr/>
        </p:nvSpPr>
        <p:spPr>
          <a:xfrm>
            <a:off x="1782300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747228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01605" y="3629439"/>
              <a:ext cx="278296" cy="2617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485A0F3-64C0-415F-A996-AEE36AD7EBAA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F70670E9-EDFD-4424-BA2E-ED881D2700D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F4C1B672-8AA9-4653-BBAD-BA3E4FA422BD}"/>
              </a:ext>
            </a:extLst>
          </p:cNvPr>
          <p:cNvSpPr/>
          <p:nvPr/>
        </p:nvSpPr>
        <p:spPr>
          <a:xfrm>
            <a:off x="2626180" y="252195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6D6EA7D-0508-48DF-A136-402C889083BC}"/>
              </a:ext>
            </a:extLst>
          </p:cNvPr>
          <p:cNvSpPr/>
          <p:nvPr/>
        </p:nvSpPr>
        <p:spPr>
          <a:xfrm>
            <a:off x="7992329" y="2044271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Email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1729543-6247-451A-83DC-6A67A5DBD2B5}"/>
              </a:ext>
            </a:extLst>
          </p:cNvPr>
          <p:cNvSpPr/>
          <p:nvPr/>
        </p:nvSpPr>
        <p:spPr>
          <a:xfrm>
            <a:off x="7917786" y="2480350"/>
            <a:ext cx="815009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Functions</a:t>
            </a:r>
            <a:endParaRPr lang="es-MX" sz="105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BD64734E-1284-4B99-8E6C-A61D8EA74D42}"/>
              </a:ext>
            </a:extLst>
          </p:cNvPr>
          <p:cNvSpPr/>
          <p:nvPr/>
        </p:nvSpPr>
        <p:spPr>
          <a:xfrm>
            <a:off x="7872323" y="2956184"/>
            <a:ext cx="911169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Streaming</a:t>
            </a:r>
            <a:endParaRPr lang="es-MX" sz="1050" dirty="0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2DC41FE-99EB-4BD7-9416-241F43C5060E}"/>
              </a:ext>
            </a:extLst>
          </p:cNvPr>
          <p:cNvGrpSpPr/>
          <p:nvPr/>
        </p:nvGrpSpPr>
        <p:grpSpPr>
          <a:xfrm>
            <a:off x="7479371" y="2129960"/>
            <a:ext cx="380636" cy="1034638"/>
            <a:chOff x="9573234" y="3052927"/>
            <a:chExt cx="507514" cy="1379517"/>
          </a:xfrm>
        </p:grpSpPr>
        <p:sp>
          <p:nvSpPr>
            <p:cNvPr id="37" name="Flecha: a la derecha 36">
              <a:extLst>
                <a:ext uri="{FF2B5EF4-FFF2-40B4-BE49-F238E27FC236}">
                  <a16:creationId xmlns:a16="http://schemas.microsoft.com/office/drawing/2014/main" id="{722FEC8F-B304-406D-87DB-D3B8CB973C83}"/>
                </a:ext>
              </a:extLst>
            </p:cNvPr>
            <p:cNvSpPr/>
            <p:nvPr/>
          </p:nvSpPr>
          <p:spPr>
            <a:xfrm rot="19326242">
              <a:off x="9644413" y="3052927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38" name="Flecha: a la derecha 37">
              <a:extLst>
                <a:ext uri="{FF2B5EF4-FFF2-40B4-BE49-F238E27FC236}">
                  <a16:creationId xmlns:a16="http://schemas.microsoft.com/office/drawing/2014/main" id="{61216537-6480-483A-A9CC-4391FCED017E}"/>
                </a:ext>
              </a:extLst>
            </p:cNvPr>
            <p:cNvSpPr/>
            <p:nvPr/>
          </p:nvSpPr>
          <p:spPr>
            <a:xfrm>
              <a:off x="9588931" y="3539279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39" name="Flecha: a la derecha 38">
              <a:extLst>
                <a:ext uri="{FF2B5EF4-FFF2-40B4-BE49-F238E27FC236}">
                  <a16:creationId xmlns:a16="http://schemas.microsoft.com/office/drawing/2014/main" id="{B02BB033-4EA1-4456-B932-D3D58B68520E}"/>
                </a:ext>
              </a:extLst>
            </p:cNvPr>
            <p:cNvSpPr/>
            <p:nvPr/>
          </p:nvSpPr>
          <p:spPr>
            <a:xfrm rot="1355731">
              <a:off x="9573234" y="4099718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35" name="Rectángulo 25">
            <a:extLst>
              <a:ext uri="{FF2B5EF4-FFF2-40B4-BE49-F238E27FC236}">
                <a16:creationId xmlns:a16="http://schemas.microsoft.com/office/drawing/2014/main" id="{499F622C-8F19-4BD2-ACE2-E79F8B8B8B9A}"/>
              </a:ext>
            </a:extLst>
          </p:cNvPr>
          <p:cNvSpPr/>
          <p:nvPr/>
        </p:nvSpPr>
        <p:spPr>
          <a:xfrm>
            <a:off x="4079576" y="3264297"/>
            <a:ext cx="576470" cy="349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Functions</a:t>
            </a:r>
            <a:endParaRPr lang="es-MX" sz="1050" dirty="0"/>
          </a:p>
        </p:txBody>
      </p:sp>
      <p:sp>
        <p:nvSpPr>
          <p:cNvPr id="42" name="Rectángulo 26">
            <a:extLst>
              <a:ext uri="{FF2B5EF4-FFF2-40B4-BE49-F238E27FC236}">
                <a16:creationId xmlns:a16="http://schemas.microsoft.com/office/drawing/2014/main" id="{C19DDD1D-2973-4AAD-97A1-70E0D891FDB7}"/>
              </a:ext>
            </a:extLst>
          </p:cNvPr>
          <p:cNvSpPr/>
          <p:nvPr/>
        </p:nvSpPr>
        <p:spPr>
          <a:xfrm>
            <a:off x="4084073" y="3697015"/>
            <a:ext cx="576471" cy="412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Streaming</a:t>
            </a:r>
            <a:endParaRPr lang="es-MX" sz="1050" dirty="0"/>
          </a:p>
        </p:txBody>
      </p: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418424" y="184691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480823" y="299513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Events </a:t>
            </a:r>
            <a:r>
              <a:rPr lang="es-MX" dirty="0" err="1"/>
              <a:t>identified</a:t>
            </a:r>
            <a:r>
              <a:rPr lang="es-MX" dirty="0"/>
              <a:t> and </a:t>
            </a:r>
            <a:r>
              <a:rPr lang="es-MX" dirty="0" err="1"/>
              <a:t>turned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Notification</a:t>
            </a:r>
            <a:r>
              <a:rPr lang="es-MX" dirty="0"/>
              <a:t> Events </a:t>
            </a:r>
            <a:r>
              <a:rPr lang="es-MX" dirty="0" err="1"/>
              <a:t>to</a:t>
            </a:r>
            <a:r>
              <a:rPr lang="es-MX" dirty="0"/>
              <a:t> be </a:t>
            </a:r>
            <a:r>
              <a:rPr lang="es-MX" dirty="0" err="1"/>
              <a:t>Published</a:t>
            </a:r>
            <a:r>
              <a:rPr lang="es-MX" dirty="0"/>
              <a:t> and </a:t>
            </a:r>
            <a:r>
              <a:rPr lang="es-MX" dirty="0" err="1"/>
              <a:t>Routed</a:t>
            </a:r>
            <a:r>
              <a:rPr lang="es-MX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0432C-8709-44D7-AD6D-AD1FEAE3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6564C-4F83-471D-96EF-042E0E039678}"/>
              </a:ext>
            </a:extLst>
          </p:cNvPr>
          <p:cNvSpPr txBox="1"/>
          <p:nvPr/>
        </p:nvSpPr>
        <p:spPr>
          <a:xfrm rot="5400000">
            <a:off x="6813615" y="2558829"/>
            <a:ext cx="92012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200" dirty="0" err="1">
                <a:solidFill>
                  <a:schemeClr val="bg1">
                    <a:lumMod val="50000"/>
                  </a:schemeClr>
                </a:solidFill>
              </a:rPr>
              <a:t>Subscriptions</a:t>
            </a:r>
            <a:endParaRPr lang="en-NL" sz="12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9CA12B1E-D343-42DA-8C9D-C941F8E28EC3}"/>
              </a:ext>
            </a:extLst>
          </p:cNvPr>
          <p:cNvSpPr/>
          <p:nvPr/>
        </p:nvSpPr>
        <p:spPr>
          <a:xfrm>
            <a:off x="354762" y="2136915"/>
            <a:ext cx="1250609" cy="657917"/>
          </a:xfrm>
          <a:prstGeom prst="irregularSeal2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Cloud Event</a:t>
            </a:r>
            <a:endParaRPr lang="en-NL" sz="1000" dirty="0"/>
          </a:p>
        </p:txBody>
      </p:sp>
    </p:spTree>
    <p:extLst>
      <p:ext uri="{BB962C8B-B14F-4D97-AF65-F5344CB8AC3E}">
        <p14:creationId xmlns:p14="http://schemas.microsoft.com/office/powerpoint/2010/main" val="204899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6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729 -0.00432 L 0.67257 0.02068 " pathEditMode="relative" rAng="0" ptsTypes="AA">
                                      <p:cBhvr>
                                        <p:cTn id="71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64" y="1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257 0.02068 L 0.84791 -0.1040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  <p:bldP spid="28" grpId="0"/>
      <p:bldP spid="29" grpId="0" animBg="1"/>
      <p:bldP spid="30" grpId="0" animBg="1"/>
      <p:bldP spid="33" grpId="0" animBg="1"/>
      <p:bldP spid="34" grpId="0" animBg="1"/>
      <p:bldP spid="36" grpId="0" animBg="1"/>
      <p:bldP spid="24" grpId="0" animBg="1"/>
      <p:bldP spid="26" grpId="0" animBg="1"/>
      <p:bldP spid="27" grpId="0" animBg="1"/>
      <p:bldP spid="35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4" grpId="0"/>
      <p:bldP spid="5" grpId="0" animBg="1"/>
      <p:bldP spid="5" grpId="1" animBg="1"/>
      <p:bldP spid="5" grpId="2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576470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77199" y="3633062"/>
              <a:ext cx="278296" cy="2617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F43D7795-50C3-4B9D-AE33-78F5041CE9F0}"/>
              </a:ext>
            </a:extLst>
          </p:cNvPr>
          <p:cNvGrpSpPr/>
          <p:nvPr/>
        </p:nvGrpSpPr>
        <p:grpSpPr>
          <a:xfrm>
            <a:off x="7249499" y="2064861"/>
            <a:ext cx="1304121" cy="1220026"/>
            <a:chOff x="9573234" y="2938675"/>
            <a:chExt cx="1738828" cy="162670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6D6EA7D-0508-48DF-A136-402C889083BC}"/>
                </a:ext>
              </a:extLst>
            </p:cNvPr>
            <p:cNvSpPr/>
            <p:nvPr/>
          </p:nvSpPr>
          <p:spPr>
            <a:xfrm>
              <a:off x="10257178" y="2938675"/>
              <a:ext cx="887896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/>
                <a:t>Email</a:t>
              </a: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11729543-6247-451A-83DC-6A67A5DBD2B5}"/>
                </a:ext>
              </a:extLst>
            </p:cNvPr>
            <p:cNvSpPr/>
            <p:nvPr/>
          </p:nvSpPr>
          <p:spPr>
            <a:xfrm>
              <a:off x="10157787" y="3520113"/>
              <a:ext cx="1086679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Functions</a:t>
              </a:r>
              <a:endParaRPr lang="es-MX" sz="1050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D64734E-1284-4B99-8E6C-A61D8EA74D42}"/>
                </a:ext>
              </a:extLst>
            </p:cNvPr>
            <p:cNvSpPr/>
            <p:nvPr/>
          </p:nvSpPr>
          <p:spPr>
            <a:xfrm>
              <a:off x="10097170" y="4154559"/>
              <a:ext cx="1214892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Streaming</a:t>
              </a:r>
              <a:endParaRPr lang="es-MX" sz="105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02DC41FE-99EB-4BD7-9416-241F43C5060E}"/>
                </a:ext>
              </a:extLst>
            </p:cNvPr>
            <p:cNvGrpSpPr/>
            <p:nvPr/>
          </p:nvGrpSpPr>
          <p:grpSpPr>
            <a:xfrm>
              <a:off x="9573234" y="3052927"/>
              <a:ext cx="507514" cy="1379517"/>
              <a:chOff x="9573234" y="3052927"/>
              <a:chExt cx="507514" cy="1379517"/>
            </a:xfrm>
          </p:grpSpPr>
          <p:sp>
            <p:nvSpPr>
              <p:cNvPr id="37" name="Flecha: a la derecha 36">
                <a:extLst>
                  <a:ext uri="{FF2B5EF4-FFF2-40B4-BE49-F238E27FC236}">
                    <a16:creationId xmlns:a16="http://schemas.microsoft.com/office/drawing/2014/main" id="{722FEC8F-B304-406D-87DB-D3B8CB973C83}"/>
                  </a:ext>
                </a:extLst>
              </p:cNvPr>
              <p:cNvSpPr/>
              <p:nvPr/>
            </p:nvSpPr>
            <p:spPr>
              <a:xfrm rot="19326242">
                <a:off x="9644413" y="3052927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8" name="Flecha: a la derecha 37">
                <a:extLst>
                  <a:ext uri="{FF2B5EF4-FFF2-40B4-BE49-F238E27FC236}">
                    <a16:creationId xmlns:a16="http://schemas.microsoft.com/office/drawing/2014/main" id="{61216537-6480-483A-A9CC-4391FCED017E}"/>
                  </a:ext>
                </a:extLst>
              </p:cNvPr>
              <p:cNvSpPr/>
              <p:nvPr/>
            </p:nvSpPr>
            <p:spPr>
              <a:xfrm>
                <a:off x="9588931" y="3539279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9" name="Flecha: a la derecha 38">
                <a:extLst>
                  <a:ext uri="{FF2B5EF4-FFF2-40B4-BE49-F238E27FC236}">
                    <a16:creationId xmlns:a16="http://schemas.microsoft.com/office/drawing/2014/main" id="{B02BB033-4EA1-4456-B932-D3D58B68520E}"/>
                  </a:ext>
                </a:extLst>
              </p:cNvPr>
              <p:cNvSpPr/>
              <p:nvPr/>
            </p:nvSpPr>
            <p:spPr>
              <a:xfrm rot="1355731">
                <a:off x="9573234" y="4099718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</p:grpSp>
      </p:grp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188552" y="186750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250951" y="301572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C74EB674-E0D0-40EB-844A-20366794E5D9}"/>
              </a:ext>
            </a:extLst>
          </p:cNvPr>
          <p:cNvSpPr/>
          <p:nvPr/>
        </p:nvSpPr>
        <p:spPr>
          <a:xfrm>
            <a:off x="3840534" y="1461464"/>
            <a:ext cx="3223994" cy="2146853"/>
          </a:xfrm>
          <a:prstGeom prst="rect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NOTIFICATION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THE BASICS FOR THESE TWO SERVICES ARE…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6B0DA-0885-4248-B044-603034D3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2" name="Rectángulo 6">
            <a:extLst>
              <a:ext uri="{FF2B5EF4-FFF2-40B4-BE49-F238E27FC236}">
                <a16:creationId xmlns:a16="http://schemas.microsoft.com/office/drawing/2014/main" id="{EF1F0FE6-1D0A-4768-A1D1-A73B128C5413}"/>
              </a:ext>
            </a:extLst>
          </p:cNvPr>
          <p:cNvSpPr/>
          <p:nvPr/>
        </p:nvSpPr>
        <p:spPr>
          <a:xfrm>
            <a:off x="3092256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44" name="Nube 7">
            <a:extLst>
              <a:ext uri="{FF2B5EF4-FFF2-40B4-BE49-F238E27FC236}">
                <a16:creationId xmlns:a16="http://schemas.microsoft.com/office/drawing/2014/main" id="{FD327CC0-100C-4989-A1C3-A2AD4E2C2BDF}"/>
              </a:ext>
            </a:extLst>
          </p:cNvPr>
          <p:cNvSpPr/>
          <p:nvPr/>
        </p:nvSpPr>
        <p:spPr>
          <a:xfrm>
            <a:off x="1782300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sp>
        <p:nvSpPr>
          <p:cNvPr id="50" name="CuadroTexto 27">
            <a:extLst>
              <a:ext uri="{FF2B5EF4-FFF2-40B4-BE49-F238E27FC236}">
                <a16:creationId xmlns:a16="http://schemas.microsoft.com/office/drawing/2014/main" id="{AD8A02F5-309D-4E6D-A047-E23C1B96AEA3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51" name="Flecha: a la derecha 28">
            <a:extLst>
              <a:ext uri="{FF2B5EF4-FFF2-40B4-BE49-F238E27FC236}">
                <a16:creationId xmlns:a16="http://schemas.microsoft.com/office/drawing/2014/main" id="{4832152B-D7BB-4B16-988D-BEAB26699E0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52" name="Flecha: a la derecha 29">
            <a:extLst>
              <a:ext uri="{FF2B5EF4-FFF2-40B4-BE49-F238E27FC236}">
                <a16:creationId xmlns:a16="http://schemas.microsoft.com/office/drawing/2014/main" id="{14EDACAF-D346-4103-A65D-94C79CCFD6AD}"/>
              </a:ext>
            </a:extLst>
          </p:cNvPr>
          <p:cNvSpPr/>
          <p:nvPr/>
        </p:nvSpPr>
        <p:spPr>
          <a:xfrm>
            <a:off x="2626180" y="252195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F709A63-AA4F-41BC-BD9A-695D70A77BA8}"/>
              </a:ext>
            </a:extLst>
          </p:cNvPr>
          <p:cNvSpPr/>
          <p:nvPr/>
        </p:nvSpPr>
        <p:spPr>
          <a:xfrm>
            <a:off x="1388346" y="1456627"/>
            <a:ext cx="2230897" cy="2146853"/>
          </a:xfrm>
          <a:prstGeom prst="rect">
            <a:avLst/>
          </a:prstGeom>
          <a:solidFill>
            <a:srgbClr val="FFC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EVENTS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</p:spTree>
    <p:extLst>
      <p:ext uri="{BB962C8B-B14F-4D97-AF65-F5344CB8AC3E}">
        <p14:creationId xmlns:p14="http://schemas.microsoft.com/office/powerpoint/2010/main" val="109344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51" grpId="0" animBg="1"/>
      <p:bldP spid="5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97F6-9067-43EB-9268-4B0D9D00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Configure</a:t>
            </a:r>
            <a:r>
              <a:rPr lang="nl-NL" dirty="0"/>
              <a:t> Event </a:t>
            </a:r>
            <a:r>
              <a:rPr lang="nl-NL" dirty="0" err="1"/>
              <a:t>Rule</a:t>
            </a:r>
            <a:r>
              <a:rPr lang="nl-NL" dirty="0"/>
              <a:t> Notification triplet</a:t>
            </a:r>
            <a:endParaRPr lang="en-NL" dirty="0"/>
          </a:p>
        </p:txBody>
      </p:sp>
      <p:pic>
        <p:nvPicPr>
          <p:cNvPr id="6" name="Snagit_SNG81C">
            <a:extLst>
              <a:ext uri="{FF2B5EF4-FFF2-40B4-BE49-F238E27FC236}">
                <a16:creationId xmlns:a16="http://schemas.microsoft.com/office/drawing/2014/main" id="{F6120AFF-3F8D-4466-A620-13A37A178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25287"/>
            <a:ext cx="8085601" cy="2765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51815-92A0-47A9-849C-C580A7DD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D07359-B6AD-4E8D-AB17-C191868B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00" y="3174061"/>
            <a:ext cx="7236000" cy="1758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ilindro 5">
            <a:extLst>
              <a:ext uri="{FF2B5EF4-FFF2-40B4-BE49-F238E27FC236}">
                <a16:creationId xmlns:a16="http://schemas.microsoft.com/office/drawing/2014/main" id="{4FDBEE43-E63E-42BE-8BC6-902E5242A78A}"/>
              </a:ext>
            </a:extLst>
          </p:cNvPr>
          <p:cNvSpPr/>
          <p:nvPr/>
        </p:nvSpPr>
        <p:spPr>
          <a:xfrm>
            <a:off x="4500866" y="2670060"/>
            <a:ext cx="523865" cy="5040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/>
              <a:t>OCI </a:t>
            </a:r>
            <a:r>
              <a:rPr lang="es-MX" sz="800" dirty="0" err="1"/>
              <a:t>Resource</a:t>
            </a:r>
            <a:endParaRPr lang="es-MX" sz="800" dirty="0"/>
          </a:p>
        </p:txBody>
      </p:sp>
      <p:sp>
        <p:nvSpPr>
          <p:cNvPr id="10" name="Nube 7">
            <a:extLst>
              <a:ext uri="{FF2B5EF4-FFF2-40B4-BE49-F238E27FC236}">
                <a16:creationId xmlns:a16="http://schemas.microsoft.com/office/drawing/2014/main" id="{9C9A1743-B8E3-46EF-BFE3-F93E18733915}"/>
              </a:ext>
            </a:extLst>
          </p:cNvPr>
          <p:cNvSpPr/>
          <p:nvPr/>
        </p:nvSpPr>
        <p:spPr>
          <a:xfrm>
            <a:off x="4603754" y="2086552"/>
            <a:ext cx="841954" cy="550221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sp>
        <p:nvSpPr>
          <p:cNvPr id="11" name="CuadroTexto 27">
            <a:extLst>
              <a:ext uri="{FF2B5EF4-FFF2-40B4-BE49-F238E27FC236}">
                <a16:creationId xmlns:a16="http://schemas.microsoft.com/office/drawing/2014/main" id="{B2E30B52-D8AB-4C45-A560-E3CF51706D8D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D1B91D1-AB9C-4A09-9A7D-3B66EE76FF8D}"/>
              </a:ext>
            </a:extLst>
          </p:cNvPr>
          <p:cNvSpPr/>
          <p:nvPr/>
        </p:nvSpPr>
        <p:spPr>
          <a:xfrm>
            <a:off x="3826814" y="3791439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15" name="Grupo 30">
            <a:extLst>
              <a:ext uri="{FF2B5EF4-FFF2-40B4-BE49-F238E27FC236}">
                <a16:creationId xmlns:a16="http://schemas.microsoft.com/office/drawing/2014/main" id="{2295C0BB-761B-4900-B798-298E3D89DD7F}"/>
              </a:ext>
            </a:extLst>
          </p:cNvPr>
          <p:cNvGrpSpPr/>
          <p:nvPr/>
        </p:nvGrpSpPr>
        <p:grpSpPr>
          <a:xfrm>
            <a:off x="7984392" y="4029600"/>
            <a:ext cx="930750" cy="483796"/>
            <a:chOff x="6061931" y="3300590"/>
            <a:chExt cx="1240999" cy="645061"/>
          </a:xfrm>
        </p:grpSpPr>
        <p:sp>
          <p:nvSpPr>
            <p:cNvPr id="16" name="Cilindro 12">
              <a:extLst>
                <a:ext uri="{FF2B5EF4-FFF2-40B4-BE49-F238E27FC236}">
                  <a16:creationId xmlns:a16="http://schemas.microsoft.com/office/drawing/2014/main" id="{81A1CF41-7986-4159-A6D0-FE2FAB60AF89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17" name="CuadroTexto 22">
              <a:extLst>
                <a:ext uri="{FF2B5EF4-FFF2-40B4-BE49-F238E27FC236}">
                  <a16:creationId xmlns:a16="http://schemas.microsoft.com/office/drawing/2014/main" id="{CB50FBCA-B6EE-42AA-95D9-1BA5D0B8EB94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D6DB488-B642-4543-804E-37CAFB3FA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857" y="46234"/>
            <a:ext cx="3268743" cy="7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4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AD16-4BA4-4939-8A6E-E08125A9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Send</a:t>
            </a:r>
            <a:r>
              <a:rPr lang="nl-NL" dirty="0"/>
              <a:t> email </a:t>
            </a:r>
            <a:r>
              <a:rPr lang="nl-NL" dirty="0" err="1"/>
              <a:t>upon</a:t>
            </a:r>
            <a:r>
              <a:rPr lang="nl-NL" dirty="0"/>
              <a:t> Notification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D0A1F-B476-4AC7-A5CF-BE02176B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01727-1749-4AD2-83FF-BA72458B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8" y="997510"/>
            <a:ext cx="7300801" cy="3922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B7E6F5-60F6-4046-BDF0-58951B8FA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5" y="36978"/>
            <a:ext cx="2573304" cy="110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384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496E-A169-4733-A98C-0FA7872E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Email Subscription is </a:t>
            </a:r>
            <a:r>
              <a:rPr lang="nl-NL" dirty="0" err="1"/>
              <a:t>Pending</a:t>
            </a:r>
            <a:r>
              <a:rPr lang="nl-NL" dirty="0"/>
              <a:t> </a:t>
            </a:r>
            <a:r>
              <a:rPr lang="nl-NL" dirty="0" err="1"/>
              <a:t>until</a:t>
            </a:r>
            <a:r>
              <a:rPr lang="nl-NL" dirty="0"/>
              <a:t> </a:t>
            </a:r>
            <a:r>
              <a:rPr lang="nl-NL" dirty="0" err="1"/>
              <a:t>confirmed</a:t>
            </a:r>
            <a:endParaRPr lang="en-NL" dirty="0"/>
          </a:p>
        </p:txBody>
      </p:sp>
      <p:pic>
        <p:nvPicPr>
          <p:cNvPr id="6" name="Snagit_SNG81A">
            <a:extLst>
              <a:ext uri="{FF2B5EF4-FFF2-40B4-BE49-F238E27FC236}">
                <a16:creationId xmlns:a16="http://schemas.microsoft.com/office/drawing/2014/main" id="{5F7DF81E-85D8-45EB-AA20-EC4A26773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11" y="722214"/>
            <a:ext cx="6623050" cy="3699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7EA53-D85F-43F8-9A9E-294FA812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Snagit_SNG821">
            <a:extLst>
              <a:ext uri="{FF2B5EF4-FFF2-40B4-BE49-F238E27FC236}">
                <a16:creationId xmlns:a16="http://schemas.microsoft.com/office/drawing/2014/main" id="{660197BD-64E4-44AE-A616-867E1484B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273" y="3203078"/>
            <a:ext cx="6310126" cy="1652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37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EC2432A4-E710-495B-9EC8-757AEB7BF652}"/>
              </a:ext>
            </a:extLst>
          </p:cNvPr>
          <p:cNvSpPr/>
          <p:nvPr/>
        </p:nvSpPr>
        <p:spPr>
          <a:xfrm>
            <a:off x="1129551" y="4237800"/>
            <a:ext cx="5199529" cy="504000"/>
          </a:xfrm>
          <a:prstGeom prst="cloud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IaaS</a:t>
            </a:r>
            <a:endParaRPr lang="en-NL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3CAD902-476B-4B26-A9AD-F504ABE78232}"/>
              </a:ext>
            </a:extLst>
          </p:cNvPr>
          <p:cNvSpPr/>
          <p:nvPr/>
        </p:nvSpPr>
        <p:spPr>
          <a:xfrm>
            <a:off x="1057833" y="3553130"/>
            <a:ext cx="5199529" cy="85164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PaaS</a:t>
            </a:r>
            <a:endParaRPr lang="en-NL" dirty="0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9F9D000B-5476-4B75-8FAB-57C0D00B5FDE}"/>
              </a:ext>
            </a:extLst>
          </p:cNvPr>
          <p:cNvSpPr/>
          <p:nvPr/>
        </p:nvSpPr>
        <p:spPr>
          <a:xfrm>
            <a:off x="3543543" y="3142754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Native Application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7A261F-240E-4EFE-8D17-E05055C7BC85}"/>
              </a:ext>
            </a:extLst>
          </p:cNvPr>
          <p:cNvSpPr/>
          <p:nvPr/>
        </p:nvSpPr>
        <p:spPr>
          <a:xfrm>
            <a:off x="224116" y="792000"/>
            <a:ext cx="7377952" cy="2922187"/>
          </a:xfrm>
          <a:custGeom>
            <a:avLst/>
            <a:gdLst>
              <a:gd name="connsiteX0" fmla="*/ 0 w 7377952"/>
              <a:gd name="connsiteY0" fmla="*/ 1461094 h 2922187"/>
              <a:gd name="connsiteX1" fmla="*/ 3688976 w 7377952"/>
              <a:gd name="connsiteY1" fmla="*/ 0 h 2922187"/>
              <a:gd name="connsiteX2" fmla="*/ 7377952 w 7377952"/>
              <a:gd name="connsiteY2" fmla="*/ 1461094 h 2922187"/>
              <a:gd name="connsiteX3" fmla="*/ 3688976 w 7377952"/>
              <a:gd name="connsiteY3" fmla="*/ 2922188 h 2922187"/>
              <a:gd name="connsiteX4" fmla="*/ 0 w 7377952"/>
              <a:gd name="connsiteY4" fmla="*/ 1461094 h 292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7952" h="2922187" extrusionOk="0">
                <a:moveTo>
                  <a:pt x="0" y="1461094"/>
                </a:moveTo>
                <a:cubicBezTo>
                  <a:pt x="-32228" y="866491"/>
                  <a:pt x="1725284" y="-235399"/>
                  <a:pt x="3688976" y="0"/>
                </a:cubicBezTo>
                <a:cubicBezTo>
                  <a:pt x="5859300" y="-23784"/>
                  <a:pt x="7486675" y="735054"/>
                  <a:pt x="7377952" y="1461094"/>
                </a:cubicBezTo>
                <a:cubicBezTo>
                  <a:pt x="7346669" y="2215221"/>
                  <a:pt x="5677735" y="3294890"/>
                  <a:pt x="3688976" y="2922188"/>
                </a:cubicBezTo>
                <a:cubicBezTo>
                  <a:pt x="1477534" y="2967339"/>
                  <a:pt x="28298" y="2297561"/>
                  <a:pt x="0" y="1461094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56730193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30F684B7-D71A-4B43-936B-5FEF9B2B8FD6}"/>
              </a:ext>
            </a:extLst>
          </p:cNvPr>
          <p:cNvSpPr/>
          <p:nvPr/>
        </p:nvSpPr>
        <p:spPr>
          <a:xfrm>
            <a:off x="4591480" y="2819005"/>
            <a:ext cx="1237129" cy="247808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9073F8E1-5273-4118-BBC9-AC62962346C3}"/>
              </a:ext>
            </a:extLst>
          </p:cNvPr>
          <p:cNvSpPr/>
          <p:nvPr/>
        </p:nvSpPr>
        <p:spPr>
          <a:xfrm>
            <a:off x="2908792" y="1690147"/>
            <a:ext cx="1201270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8BFC6407-46C6-403E-802A-0D573021083B}"/>
              </a:ext>
            </a:extLst>
          </p:cNvPr>
          <p:cNvSpPr/>
          <p:nvPr/>
        </p:nvSpPr>
        <p:spPr>
          <a:xfrm rot="21019716">
            <a:off x="1433964" y="1578792"/>
            <a:ext cx="1201270" cy="247862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1532E4C-8729-4068-B18C-CC61D46AD84A}"/>
              </a:ext>
            </a:extLst>
          </p:cNvPr>
          <p:cNvSpPr/>
          <p:nvPr/>
        </p:nvSpPr>
        <p:spPr>
          <a:xfrm rot="20876395">
            <a:off x="1531694" y="1296775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API Gateway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CCEEA22F-4834-4F0D-94A0-14D16A66F206}"/>
              </a:ext>
            </a:extLst>
          </p:cNvPr>
          <p:cNvSpPr/>
          <p:nvPr/>
        </p:nvSpPr>
        <p:spPr>
          <a:xfrm>
            <a:off x="3019120" y="1434597"/>
            <a:ext cx="1019858" cy="37205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Event Hub</a:t>
            </a:r>
            <a:endParaRPr lang="en-NL" sz="1000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DA428F48-A676-4616-854B-FD9824EF5BB3}"/>
              </a:ext>
            </a:extLst>
          </p:cNvPr>
          <p:cNvSpPr/>
          <p:nvPr/>
        </p:nvSpPr>
        <p:spPr>
          <a:xfrm>
            <a:off x="2934005" y="2704923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5725709D-1E2D-4499-AB36-45090D108493}"/>
              </a:ext>
            </a:extLst>
          </p:cNvPr>
          <p:cNvSpPr/>
          <p:nvPr/>
        </p:nvSpPr>
        <p:spPr>
          <a:xfrm>
            <a:off x="3126270" y="2484664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Vault</a:t>
            </a:r>
            <a:endParaRPr lang="en-NL" sz="1100" dirty="0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AA13AD2C-0F68-43AC-B9AE-577350D4911E}"/>
              </a:ext>
            </a:extLst>
          </p:cNvPr>
          <p:cNvSpPr/>
          <p:nvPr/>
        </p:nvSpPr>
        <p:spPr>
          <a:xfrm>
            <a:off x="1392807" y="2914367"/>
            <a:ext cx="859678" cy="14820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0" name="Flowchart: Magnetic Disk 29">
            <a:extLst>
              <a:ext uri="{FF2B5EF4-FFF2-40B4-BE49-F238E27FC236}">
                <a16:creationId xmlns:a16="http://schemas.microsoft.com/office/drawing/2014/main" id="{5E1DD244-DB21-4877-9E59-DD50572506B5}"/>
              </a:ext>
            </a:extLst>
          </p:cNvPr>
          <p:cNvSpPr/>
          <p:nvPr/>
        </p:nvSpPr>
        <p:spPr>
          <a:xfrm>
            <a:off x="1597143" y="2543976"/>
            <a:ext cx="402777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5387B8F-C3F5-4E06-B9A4-21CD1D55C59D}"/>
              </a:ext>
            </a:extLst>
          </p:cNvPr>
          <p:cNvSpPr/>
          <p:nvPr/>
        </p:nvSpPr>
        <p:spPr>
          <a:xfrm>
            <a:off x="1810377" y="1876358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D7094762-DB6A-4CAE-BCE9-486BC01C2776}"/>
              </a:ext>
            </a:extLst>
          </p:cNvPr>
          <p:cNvSpPr/>
          <p:nvPr/>
        </p:nvSpPr>
        <p:spPr>
          <a:xfrm>
            <a:off x="3735808" y="2922495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IAM</a:t>
            </a:r>
            <a:endParaRPr lang="en-NL" sz="1100" dirty="0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C4AFA059-C4E9-4F36-8194-A2296CEA321D}"/>
              </a:ext>
            </a:extLst>
          </p:cNvPr>
          <p:cNvSpPr/>
          <p:nvPr/>
        </p:nvSpPr>
        <p:spPr>
          <a:xfrm>
            <a:off x="5321821" y="1989661"/>
            <a:ext cx="1338953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45D8AACA-57DE-49D0-9ED2-35B2CA984800}"/>
              </a:ext>
            </a:extLst>
          </p:cNvPr>
          <p:cNvSpPr/>
          <p:nvPr/>
        </p:nvSpPr>
        <p:spPr>
          <a:xfrm>
            <a:off x="5520493" y="1670685"/>
            <a:ext cx="1060090" cy="439876"/>
          </a:xfrm>
          <a:prstGeom prst="cube">
            <a:avLst>
              <a:gd name="adj" fmla="val 426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 Engine</a:t>
            </a:r>
            <a:endParaRPr lang="en-NL" sz="1100" dirty="0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32CC8783-3A3C-4486-8EC9-BC7A445412C6}"/>
              </a:ext>
            </a:extLst>
          </p:cNvPr>
          <p:cNvSpPr/>
          <p:nvPr/>
        </p:nvSpPr>
        <p:spPr>
          <a:xfrm>
            <a:off x="5693078" y="1365963"/>
            <a:ext cx="636001" cy="439876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/>
              <a:t>Web App</a:t>
            </a:r>
            <a:endParaRPr lang="en-NL" sz="105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902CD9A-F1ED-4DCE-945C-874198129232}"/>
              </a:ext>
            </a:extLst>
          </p:cNvPr>
          <p:cNvSpPr/>
          <p:nvPr/>
        </p:nvSpPr>
        <p:spPr>
          <a:xfrm>
            <a:off x="4513235" y="1258771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EB14A5-3DFE-4A7E-8734-1ECA2908F416}"/>
              </a:ext>
            </a:extLst>
          </p:cNvPr>
          <p:cNvCxnSpPr>
            <a:cxnSpLocks/>
            <a:stCxn id="19" idx="2"/>
            <a:endCxn id="31" idx="0"/>
          </p:cNvCxnSpPr>
          <p:nvPr/>
        </p:nvCxnSpPr>
        <p:spPr>
          <a:xfrm>
            <a:off x="2029044" y="1676859"/>
            <a:ext cx="152213" cy="19949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B2C7B6-E350-4084-82A9-EBEECBA93B87}"/>
              </a:ext>
            </a:extLst>
          </p:cNvPr>
          <p:cNvCxnSpPr>
            <a:stCxn id="31" idx="3"/>
            <a:endCxn id="25" idx="1"/>
          </p:cNvCxnSpPr>
          <p:nvPr/>
        </p:nvCxnSpPr>
        <p:spPr>
          <a:xfrm flipV="1">
            <a:off x="2552136" y="1620627"/>
            <a:ext cx="466984" cy="418822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20B94C-FFE9-4D02-BBDA-33C53F363380}"/>
              </a:ext>
            </a:extLst>
          </p:cNvPr>
          <p:cNvCxnSpPr>
            <a:stCxn id="31" idx="2"/>
            <a:endCxn id="30" idx="1"/>
          </p:cNvCxnSpPr>
          <p:nvPr/>
        </p:nvCxnSpPr>
        <p:spPr>
          <a:xfrm flipH="1">
            <a:off x="1798532" y="2202539"/>
            <a:ext cx="382725" cy="34143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08F446C-4D5C-4290-A9F6-1303D822D4D2}"/>
              </a:ext>
            </a:extLst>
          </p:cNvPr>
          <p:cNvCxnSpPr>
            <a:stCxn id="25" idx="4"/>
            <a:endCxn id="37" idx="1"/>
          </p:cNvCxnSpPr>
          <p:nvPr/>
        </p:nvCxnSpPr>
        <p:spPr>
          <a:xfrm flipV="1">
            <a:off x="4038978" y="1421862"/>
            <a:ext cx="474257" cy="19876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D729F52-7CC2-4591-8B08-FACF6D3CF93D}"/>
              </a:ext>
            </a:extLst>
          </p:cNvPr>
          <p:cNvCxnSpPr>
            <a:cxnSpLocks/>
            <a:stCxn id="37" idx="3"/>
            <a:endCxn id="36" idx="2"/>
          </p:cNvCxnSpPr>
          <p:nvPr/>
        </p:nvCxnSpPr>
        <p:spPr>
          <a:xfrm>
            <a:off x="5254994" y="1421862"/>
            <a:ext cx="438084" cy="21902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6A71C1-F44C-497B-BC22-1D2F2BB97FCC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5015872" y="1805839"/>
            <a:ext cx="940222" cy="71639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row: Down 50">
            <a:extLst>
              <a:ext uri="{FF2B5EF4-FFF2-40B4-BE49-F238E27FC236}">
                <a16:creationId xmlns:a16="http://schemas.microsoft.com/office/drawing/2014/main" id="{643B7647-FA73-4313-BB36-A9B7DEF9B9A9}"/>
              </a:ext>
            </a:extLst>
          </p:cNvPr>
          <p:cNvSpPr/>
          <p:nvPr/>
        </p:nvSpPr>
        <p:spPr>
          <a:xfrm rot="18071615">
            <a:off x="508661" y="897755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7A1183-402C-454F-8464-5737439AFA7D}"/>
              </a:ext>
            </a:extLst>
          </p:cNvPr>
          <p:cNvCxnSpPr>
            <a:endCxn id="27" idx="2"/>
          </p:cNvCxnSpPr>
          <p:nvPr/>
        </p:nvCxnSpPr>
        <p:spPr>
          <a:xfrm>
            <a:off x="2552197" y="2203102"/>
            <a:ext cx="574073" cy="49087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loud 53">
            <a:extLst>
              <a:ext uri="{FF2B5EF4-FFF2-40B4-BE49-F238E27FC236}">
                <a16:creationId xmlns:a16="http://schemas.microsoft.com/office/drawing/2014/main" id="{5A05AA35-2DB7-44B9-9546-23568A6FFD94}"/>
              </a:ext>
            </a:extLst>
          </p:cNvPr>
          <p:cNvSpPr/>
          <p:nvPr/>
        </p:nvSpPr>
        <p:spPr>
          <a:xfrm>
            <a:off x="3516217" y="1053805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0A3DA4E1-546E-4FCF-A0F0-B4FA71B7E6DA}"/>
              </a:ext>
            </a:extLst>
          </p:cNvPr>
          <p:cNvSpPr/>
          <p:nvPr/>
        </p:nvSpPr>
        <p:spPr>
          <a:xfrm>
            <a:off x="3612774" y="833546"/>
            <a:ext cx="698816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Cache</a:t>
            </a:r>
            <a:endParaRPr lang="en-NL" sz="11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9E50-0373-49FA-8047-EC6239266B3E}"/>
              </a:ext>
            </a:extLst>
          </p:cNvPr>
          <p:cNvCxnSpPr>
            <a:endCxn id="55" idx="4"/>
          </p:cNvCxnSpPr>
          <p:nvPr/>
        </p:nvCxnSpPr>
        <p:spPr>
          <a:xfrm flipH="1" flipV="1">
            <a:off x="4227864" y="1042861"/>
            <a:ext cx="285371" cy="25274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03B0F01-4EBE-4A95-B3FF-A7F17142F560}"/>
              </a:ext>
            </a:extLst>
          </p:cNvPr>
          <p:cNvCxnSpPr>
            <a:endCxn id="33" idx="0"/>
          </p:cNvCxnSpPr>
          <p:nvPr/>
        </p:nvCxnSpPr>
        <p:spPr>
          <a:xfrm flipH="1">
            <a:off x="4079225" y="1781112"/>
            <a:ext cx="1613853" cy="1141383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loud 59">
            <a:extLst>
              <a:ext uri="{FF2B5EF4-FFF2-40B4-BE49-F238E27FC236}">
                <a16:creationId xmlns:a16="http://schemas.microsoft.com/office/drawing/2014/main" id="{BFF93F63-97EB-420B-B451-678E8D167C2F}"/>
              </a:ext>
            </a:extLst>
          </p:cNvPr>
          <p:cNvSpPr/>
          <p:nvPr/>
        </p:nvSpPr>
        <p:spPr>
          <a:xfrm>
            <a:off x="5933571" y="2892138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A0BCC00E-47D2-4EB8-B310-431AE581D602}"/>
              </a:ext>
            </a:extLst>
          </p:cNvPr>
          <p:cNvSpPr/>
          <p:nvPr/>
        </p:nvSpPr>
        <p:spPr>
          <a:xfrm>
            <a:off x="6125836" y="2671879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Mail</a:t>
            </a:r>
            <a:endParaRPr lang="en-NL" sz="11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329BF7A-EC0E-40D1-B112-E77D2140CBB4}"/>
              </a:ext>
            </a:extLst>
          </p:cNvPr>
          <p:cNvCxnSpPr>
            <a:endCxn id="61" idx="0"/>
          </p:cNvCxnSpPr>
          <p:nvPr/>
        </p:nvCxnSpPr>
        <p:spPr>
          <a:xfrm>
            <a:off x="6125836" y="1781112"/>
            <a:ext cx="343417" cy="89076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be 65">
            <a:extLst>
              <a:ext uri="{FF2B5EF4-FFF2-40B4-BE49-F238E27FC236}">
                <a16:creationId xmlns:a16="http://schemas.microsoft.com/office/drawing/2014/main" id="{553B9C72-CC18-4099-9665-EAED66D0EB5D}"/>
              </a:ext>
            </a:extLst>
          </p:cNvPr>
          <p:cNvSpPr/>
          <p:nvPr/>
        </p:nvSpPr>
        <p:spPr>
          <a:xfrm>
            <a:off x="1599440" y="3720720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Monitor</a:t>
            </a:r>
            <a:endParaRPr lang="en-NL" sz="1100" dirty="0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FB241E8D-F554-43BC-85EA-A7F6DCEB1574}"/>
              </a:ext>
            </a:extLst>
          </p:cNvPr>
          <p:cNvSpPr/>
          <p:nvPr/>
        </p:nvSpPr>
        <p:spPr>
          <a:xfrm>
            <a:off x="4931367" y="3798475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Scaling</a:t>
            </a:r>
            <a:endParaRPr lang="en-NL" sz="11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7C0CA70-46DF-44BA-A08E-29C81323A59C}"/>
              </a:ext>
            </a:extLst>
          </p:cNvPr>
          <p:cNvCxnSpPr>
            <a:stCxn id="73" idx="2"/>
            <a:endCxn id="19" idx="1"/>
          </p:cNvCxnSpPr>
          <p:nvPr/>
        </p:nvCxnSpPr>
        <p:spPr>
          <a:xfrm>
            <a:off x="1042349" y="1469775"/>
            <a:ext cx="499436" cy="11468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6EFC49F-9739-4FC7-AF1B-D6EBC709F0C6}"/>
              </a:ext>
            </a:extLst>
          </p:cNvPr>
          <p:cNvCxnSpPr>
            <a:stCxn id="37" idx="0"/>
          </p:cNvCxnSpPr>
          <p:nvPr/>
        </p:nvCxnSpPr>
        <p:spPr>
          <a:xfrm flipV="1">
            <a:off x="4884115" y="614824"/>
            <a:ext cx="189906" cy="64394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e 77">
            <a:extLst>
              <a:ext uri="{FF2B5EF4-FFF2-40B4-BE49-F238E27FC236}">
                <a16:creationId xmlns:a16="http://schemas.microsoft.com/office/drawing/2014/main" id="{0AE7A649-DBBD-45D1-AAC8-AFA5B5EA4591}"/>
              </a:ext>
            </a:extLst>
          </p:cNvPr>
          <p:cNvSpPr/>
          <p:nvPr/>
        </p:nvSpPr>
        <p:spPr>
          <a:xfrm>
            <a:off x="2380348" y="3770362"/>
            <a:ext cx="780908" cy="45590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Alert &amp; </a:t>
            </a:r>
            <a:r>
              <a:rPr lang="nl-NL" sz="1000" dirty="0" err="1"/>
              <a:t>Notify</a:t>
            </a:r>
            <a:endParaRPr lang="en-NL" sz="1000" dirty="0"/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0F0705A3-3C31-4D9F-B9A3-D64A9EB67487}"/>
              </a:ext>
            </a:extLst>
          </p:cNvPr>
          <p:cNvSpPr/>
          <p:nvPr/>
        </p:nvSpPr>
        <p:spPr>
          <a:xfrm>
            <a:off x="6841335" y="1876358"/>
            <a:ext cx="2221980" cy="2886262"/>
          </a:xfrm>
          <a:custGeom>
            <a:avLst/>
            <a:gdLst>
              <a:gd name="connsiteX0" fmla="*/ 0 w 2221980"/>
              <a:gd name="connsiteY0" fmla="*/ 370337 h 2886262"/>
              <a:gd name="connsiteX1" fmla="*/ 370337 w 2221980"/>
              <a:gd name="connsiteY1" fmla="*/ 0 h 2886262"/>
              <a:gd name="connsiteX2" fmla="*/ 370330 w 2221980"/>
              <a:gd name="connsiteY2" fmla="*/ 0 h 2886262"/>
              <a:gd name="connsiteX3" fmla="*/ 370330 w 2221980"/>
              <a:gd name="connsiteY3" fmla="*/ 0 h 2886262"/>
              <a:gd name="connsiteX4" fmla="*/ 925825 w 2221980"/>
              <a:gd name="connsiteY4" fmla="*/ 0 h 2886262"/>
              <a:gd name="connsiteX5" fmla="*/ 1370218 w 2221980"/>
              <a:gd name="connsiteY5" fmla="*/ 0 h 2886262"/>
              <a:gd name="connsiteX6" fmla="*/ 1851643 w 2221980"/>
              <a:gd name="connsiteY6" fmla="*/ 0 h 2886262"/>
              <a:gd name="connsiteX7" fmla="*/ 2221980 w 2221980"/>
              <a:gd name="connsiteY7" fmla="*/ 370337 h 2886262"/>
              <a:gd name="connsiteX8" fmla="*/ 2221980 w 2221980"/>
              <a:gd name="connsiteY8" fmla="*/ 834375 h 2886262"/>
              <a:gd name="connsiteX9" fmla="*/ 2221980 w 2221980"/>
              <a:gd name="connsiteY9" fmla="*/ 1259014 h 2886262"/>
              <a:gd name="connsiteX10" fmla="*/ 2221980 w 2221980"/>
              <a:gd name="connsiteY10" fmla="*/ 1683653 h 2886262"/>
              <a:gd name="connsiteX11" fmla="*/ 2221980 w 2221980"/>
              <a:gd name="connsiteY11" fmla="*/ 1683653 h 2886262"/>
              <a:gd name="connsiteX12" fmla="*/ 2221980 w 2221980"/>
              <a:gd name="connsiteY12" fmla="*/ 2037220 h 2886262"/>
              <a:gd name="connsiteX13" fmla="*/ 2221980 w 2221980"/>
              <a:gd name="connsiteY13" fmla="*/ 2405218 h 2886262"/>
              <a:gd name="connsiteX14" fmla="*/ 2221980 w 2221980"/>
              <a:gd name="connsiteY14" fmla="*/ 2515925 h 2886262"/>
              <a:gd name="connsiteX15" fmla="*/ 1851643 w 2221980"/>
              <a:gd name="connsiteY15" fmla="*/ 2886262 h 2886262"/>
              <a:gd name="connsiteX16" fmla="*/ 1379476 w 2221980"/>
              <a:gd name="connsiteY16" fmla="*/ 2886262 h 2886262"/>
              <a:gd name="connsiteX17" fmla="*/ 925825 w 2221980"/>
              <a:gd name="connsiteY17" fmla="*/ 2886262 h 2886262"/>
              <a:gd name="connsiteX18" fmla="*/ 370330 w 2221980"/>
              <a:gd name="connsiteY18" fmla="*/ 2886262 h 2886262"/>
              <a:gd name="connsiteX19" fmla="*/ 370330 w 2221980"/>
              <a:gd name="connsiteY19" fmla="*/ 2886262 h 2886262"/>
              <a:gd name="connsiteX20" fmla="*/ 370337 w 2221980"/>
              <a:gd name="connsiteY20" fmla="*/ 2886262 h 2886262"/>
              <a:gd name="connsiteX21" fmla="*/ 0 w 2221980"/>
              <a:gd name="connsiteY21" fmla="*/ 2515925 h 2886262"/>
              <a:gd name="connsiteX22" fmla="*/ 0 w 2221980"/>
              <a:gd name="connsiteY22" fmla="*/ 2405218 h 2886262"/>
              <a:gd name="connsiteX23" fmla="*/ -376626 w 2221980"/>
              <a:gd name="connsiteY23" fmla="*/ 2172480 h 2886262"/>
              <a:gd name="connsiteX24" fmla="*/ -753251 w 2221980"/>
              <a:gd name="connsiteY24" fmla="*/ 1939741 h 2886262"/>
              <a:gd name="connsiteX25" fmla="*/ -361560 w 2221980"/>
              <a:gd name="connsiteY25" fmla="*/ 1806575 h 2886262"/>
              <a:gd name="connsiteX26" fmla="*/ 0 w 2221980"/>
              <a:gd name="connsiteY26" fmla="*/ 1683653 h 2886262"/>
              <a:gd name="connsiteX27" fmla="*/ 0 w 2221980"/>
              <a:gd name="connsiteY27" fmla="*/ 1245881 h 2886262"/>
              <a:gd name="connsiteX28" fmla="*/ 0 w 2221980"/>
              <a:gd name="connsiteY28" fmla="*/ 808109 h 2886262"/>
              <a:gd name="connsiteX29" fmla="*/ 0 w 2221980"/>
              <a:gd name="connsiteY29" fmla="*/ 370337 h 2886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221980" h="2886262" fill="none" extrusionOk="0">
                <a:moveTo>
                  <a:pt x="0" y="370337"/>
                </a:moveTo>
                <a:cubicBezTo>
                  <a:pt x="-18414" y="168756"/>
                  <a:pt x="182585" y="-5189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628253" y="-7226"/>
                  <a:pt x="665818" y="53359"/>
                  <a:pt x="925825" y="0"/>
                </a:cubicBezTo>
                <a:cubicBezTo>
                  <a:pt x="1068769" y="-32453"/>
                  <a:pt x="1173186" y="19548"/>
                  <a:pt x="1370218" y="0"/>
                </a:cubicBezTo>
                <a:cubicBezTo>
                  <a:pt x="1567250" y="-19548"/>
                  <a:pt x="1633444" y="38328"/>
                  <a:pt x="1851643" y="0"/>
                </a:cubicBezTo>
                <a:cubicBezTo>
                  <a:pt x="2060096" y="17189"/>
                  <a:pt x="2278062" y="186629"/>
                  <a:pt x="2221980" y="370337"/>
                </a:cubicBezTo>
                <a:cubicBezTo>
                  <a:pt x="2267658" y="499923"/>
                  <a:pt x="2175630" y="685681"/>
                  <a:pt x="2221980" y="834375"/>
                </a:cubicBezTo>
                <a:cubicBezTo>
                  <a:pt x="2268330" y="983069"/>
                  <a:pt x="2186230" y="1070420"/>
                  <a:pt x="2221980" y="1259014"/>
                </a:cubicBezTo>
                <a:cubicBezTo>
                  <a:pt x="2257730" y="1447608"/>
                  <a:pt x="2206175" y="1553413"/>
                  <a:pt x="2221980" y="1683653"/>
                </a:cubicBezTo>
                <a:lnTo>
                  <a:pt x="2221980" y="1683653"/>
                </a:lnTo>
                <a:cubicBezTo>
                  <a:pt x="2256291" y="1804920"/>
                  <a:pt x="2196501" y="1903992"/>
                  <a:pt x="2221980" y="2037220"/>
                </a:cubicBezTo>
                <a:cubicBezTo>
                  <a:pt x="2247459" y="2170448"/>
                  <a:pt x="2179732" y="2250784"/>
                  <a:pt x="2221980" y="2405218"/>
                </a:cubicBezTo>
                <a:cubicBezTo>
                  <a:pt x="2226947" y="2441546"/>
                  <a:pt x="2219522" y="2462183"/>
                  <a:pt x="2221980" y="2515925"/>
                </a:cubicBezTo>
                <a:cubicBezTo>
                  <a:pt x="2236102" y="2713508"/>
                  <a:pt x="2066455" y="2889614"/>
                  <a:pt x="1851643" y="2886262"/>
                </a:cubicBezTo>
                <a:cubicBezTo>
                  <a:pt x="1727270" y="2940548"/>
                  <a:pt x="1583882" y="2872657"/>
                  <a:pt x="1379476" y="2886262"/>
                </a:cubicBezTo>
                <a:cubicBezTo>
                  <a:pt x="1175070" y="2899867"/>
                  <a:pt x="1049549" y="2865124"/>
                  <a:pt x="925825" y="2886262"/>
                </a:cubicBezTo>
                <a:cubicBezTo>
                  <a:pt x="718908" y="2916901"/>
                  <a:pt x="587491" y="2838538"/>
                  <a:pt x="370330" y="2886262"/>
                </a:cubicBezTo>
                <a:lnTo>
                  <a:pt x="370330" y="2886262"/>
                </a:lnTo>
                <a:lnTo>
                  <a:pt x="370337" y="2886262"/>
                </a:lnTo>
                <a:cubicBezTo>
                  <a:pt x="213174" y="2880686"/>
                  <a:pt x="-5892" y="2721189"/>
                  <a:pt x="0" y="2515925"/>
                </a:cubicBezTo>
                <a:cubicBezTo>
                  <a:pt x="-10574" y="2479325"/>
                  <a:pt x="4377" y="2444557"/>
                  <a:pt x="0" y="2405218"/>
                </a:cubicBezTo>
                <a:cubicBezTo>
                  <a:pt x="-106614" y="2356136"/>
                  <a:pt x="-279816" y="2223938"/>
                  <a:pt x="-376626" y="2172480"/>
                </a:cubicBezTo>
                <a:cubicBezTo>
                  <a:pt x="-473436" y="2121022"/>
                  <a:pt x="-640567" y="1998326"/>
                  <a:pt x="-753251" y="1939741"/>
                </a:cubicBezTo>
                <a:cubicBezTo>
                  <a:pt x="-628278" y="1880933"/>
                  <a:pt x="-540377" y="1870644"/>
                  <a:pt x="-361560" y="1806575"/>
                </a:cubicBezTo>
                <a:cubicBezTo>
                  <a:pt x="-182743" y="1742507"/>
                  <a:pt x="-116593" y="1727521"/>
                  <a:pt x="0" y="1683653"/>
                </a:cubicBezTo>
                <a:cubicBezTo>
                  <a:pt x="-24503" y="1497677"/>
                  <a:pt x="51431" y="1358215"/>
                  <a:pt x="0" y="1245881"/>
                </a:cubicBezTo>
                <a:cubicBezTo>
                  <a:pt x="-51431" y="1133547"/>
                  <a:pt x="50896" y="979429"/>
                  <a:pt x="0" y="808109"/>
                </a:cubicBezTo>
                <a:cubicBezTo>
                  <a:pt x="-50896" y="636789"/>
                  <a:pt x="27350" y="513186"/>
                  <a:pt x="0" y="370337"/>
                </a:cubicBezTo>
                <a:close/>
              </a:path>
              <a:path w="2221980" h="2886262" stroke="0" extrusionOk="0">
                <a:moveTo>
                  <a:pt x="0" y="370337"/>
                </a:moveTo>
                <a:cubicBezTo>
                  <a:pt x="18824" y="219556"/>
                  <a:pt x="202974" y="-23210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518485" y="-32223"/>
                  <a:pt x="765500" y="36149"/>
                  <a:pt x="925825" y="0"/>
                </a:cubicBezTo>
                <a:cubicBezTo>
                  <a:pt x="1113079" y="-27640"/>
                  <a:pt x="1254749" y="6518"/>
                  <a:pt x="1388734" y="0"/>
                </a:cubicBezTo>
                <a:cubicBezTo>
                  <a:pt x="1522719" y="-6518"/>
                  <a:pt x="1700223" y="13768"/>
                  <a:pt x="1851643" y="0"/>
                </a:cubicBezTo>
                <a:cubicBezTo>
                  <a:pt x="2006757" y="31916"/>
                  <a:pt x="2184405" y="202697"/>
                  <a:pt x="2221980" y="370337"/>
                </a:cubicBezTo>
                <a:cubicBezTo>
                  <a:pt x="2231179" y="493882"/>
                  <a:pt x="2172357" y="672566"/>
                  <a:pt x="2221980" y="821242"/>
                </a:cubicBezTo>
                <a:cubicBezTo>
                  <a:pt x="2271603" y="969919"/>
                  <a:pt x="2219592" y="1147080"/>
                  <a:pt x="2221980" y="1245881"/>
                </a:cubicBezTo>
                <a:cubicBezTo>
                  <a:pt x="2224368" y="1344682"/>
                  <a:pt x="2212649" y="1529428"/>
                  <a:pt x="2221980" y="1683653"/>
                </a:cubicBezTo>
                <a:lnTo>
                  <a:pt x="2221980" y="1683653"/>
                </a:lnTo>
                <a:cubicBezTo>
                  <a:pt x="2226705" y="1814618"/>
                  <a:pt x="2200039" y="1951161"/>
                  <a:pt x="2221980" y="2022789"/>
                </a:cubicBezTo>
                <a:cubicBezTo>
                  <a:pt x="2243921" y="2094417"/>
                  <a:pt x="2221474" y="2238966"/>
                  <a:pt x="2221980" y="2405218"/>
                </a:cubicBezTo>
                <a:cubicBezTo>
                  <a:pt x="2227716" y="2455275"/>
                  <a:pt x="2215849" y="2464624"/>
                  <a:pt x="2221980" y="2515925"/>
                </a:cubicBezTo>
                <a:cubicBezTo>
                  <a:pt x="2209531" y="2673902"/>
                  <a:pt x="2044372" y="2878895"/>
                  <a:pt x="1851643" y="2886262"/>
                </a:cubicBezTo>
                <a:cubicBezTo>
                  <a:pt x="1695354" y="2909168"/>
                  <a:pt x="1527567" y="2872103"/>
                  <a:pt x="1388734" y="2886262"/>
                </a:cubicBezTo>
                <a:cubicBezTo>
                  <a:pt x="1249901" y="2900421"/>
                  <a:pt x="1024381" y="2840496"/>
                  <a:pt x="925825" y="2886262"/>
                </a:cubicBezTo>
                <a:cubicBezTo>
                  <a:pt x="657202" y="2932327"/>
                  <a:pt x="503707" y="2853806"/>
                  <a:pt x="370330" y="2886262"/>
                </a:cubicBezTo>
                <a:lnTo>
                  <a:pt x="370330" y="2886262"/>
                </a:lnTo>
                <a:lnTo>
                  <a:pt x="370337" y="2886262"/>
                </a:lnTo>
                <a:cubicBezTo>
                  <a:pt x="212554" y="2923442"/>
                  <a:pt x="3783" y="2725654"/>
                  <a:pt x="0" y="2515925"/>
                </a:cubicBezTo>
                <a:cubicBezTo>
                  <a:pt x="-387" y="2493448"/>
                  <a:pt x="2498" y="2429569"/>
                  <a:pt x="0" y="2405218"/>
                </a:cubicBezTo>
                <a:cubicBezTo>
                  <a:pt x="-92166" y="2367628"/>
                  <a:pt x="-233400" y="2260225"/>
                  <a:pt x="-376626" y="2172480"/>
                </a:cubicBezTo>
                <a:cubicBezTo>
                  <a:pt x="-519852" y="2084735"/>
                  <a:pt x="-650854" y="1980854"/>
                  <a:pt x="-753251" y="1939741"/>
                </a:cubicBezTo>
                <a:cubicBezTo>
                  <a:pt x="-626641" y="1849779"/>
                  <a:pt x="-457217" y="1886930"/>
                  <a:pt x="-361560" y="1806575"/>
                </a:cubicBezTo>
                <a:cubicBezTo>
                  <a:pt x="-265903" y="1726220"/>
                  <a:pt x="-63480" y="1744502"/>
                  <a:pt x="0" y="1683653"/>
                </a:cubicBezTo>
                <a:cubicBezTo>
                  <a:pt x="-31596" y="1515945"/>
                  <a:pt x="20475" y="1483425"/>
                  <a:pt x="0" y="1285280"/>
                </a:cubicBezTo>
                <a:cubicBezTo>
                  <a:pt x="-20475" y="1087135"/>
                  <a:pt x="11151" y="1058102"/>
                  <a:pt x="0" y="834375"/>
                </a:cubicBezTo>
                <a:cubicBezTo>
                  <a:pt x="-11151" y="610648"/>
                  <a:pt x="42480" y="568670"/>
                  <a:pt x="0" y="370337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-83900"/>
                      <a:gd name="adj2" fmla="val 17206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Less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</a:t>
            </a:r>
            <a:r>
              <a:rPr lang="nl-NL" sz="1100" dirty="0" err="1"/>
              <a:t>custom</a:t>
            </a:r>
            <a:r>
              <a:rPr lang="nl-NL" sz="1100" dirty="0"/>
              <a:t> </a:t>
            </a:r>
            <a:r>
              <a:rPr lang="nl-NL" sz="1100" dirty="0" err="1"/>
              <a:t>build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Smaller </a:t>
            </a:r>
            <a:r>
              <a:rPr lang="nl-NL" sz="1100" dirty="0" err="1"/>
              <a:t>custom</a:t>
            </a:r>
            <a:r>
              <a:rPr lang="nl-NL" sz="1100" dirty="0"/>
              <a:t> code </a:t>
            </a:r>
            <a:r>
              <a:rPr lang="nl-NL" sz="1100" dirty="0" err="1"/>
              <a:t>components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Much</a:t>
            </a:r>
            <a:r>
              <a:rPr lang="nl-NL" sz="1100" dirty="0"/>
              <a:t> is </a:t>
            </a:r>
            <a:r>
              <a:rPr lang="nl-NL" sz="1100" dirty="0" err="1"/>
              <a:t>Managed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Quick </a:t>
            </a:r>
            <a:r>
              <a:rPr lang="nl-NL" sz="1100" dirty="0" err="1"/>
              <a:t>Provision</a:t>
            </a:r>
            <a:r>
              <a:rPr lang="nl-NL" sz="1100" dirty="0"/>
              <a:t> &amp; </a:t>
            </a:r>
            <a:r>
              <a:rPr lang="nl-NL" sz="1100" dirty="0" err="1"/>
              <a:t>Decommission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Distributed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Automated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Pay</a:t>
            </a:r>
            <a:r>
              <a:rPr lang="nl-NL" sz="1100" dirty="0"/>
              <a:t> per </a:t>
            </a:r>
            <a:r>
              <a:rPr lang="nl-NL" sz="1100" dirty="0" err="1"/>
              <a:t>use</a:t>
            </a:r>
            <a:r>
              <a:rPr lang="nl-NL" sz="1100" dirty="0"/>
              <a:t>/TCO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Vendor</a:t>
            </a:r>
            <a:r>
              <a:rPr lang="nl-NL" sz="1100" dirty="0"/>
              <a:t> takes </a:t>
            </a:r>
            <a:r>
              <a:rPr lang="nl-NL" sz="1100" dirty="0" err="1"/>
              <a:t>runtime</a:t>
            </a:r>
            <a:r>
              <a:rPr lang="nl-NL" sz="1100" dirty="0"/>
              <a:t> </a:t>
            </a:r>
            <a:r>
              <a:rPr lang="nl-NL" sz="1100" dirty="0" err="1"/>
              <a:t>responsibility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Enterprise </a:t>
            </a:r>
            <a:r>
              <a:rPr lang="nl-NL" sz="1100" dirty="0" err="1"/>
              <a:t>grade</a:t>
            </a:r>
            <a:r>
              <a:rPr lang="nl-NL" sz="1100" dirty="0"/>
              <a:t> platform </a:t>
            </a:r>
            <a:r>
              <a:rPr lang="nl-NL" sz="1100" dirty="0" err="1"/>
              <a:t>accessible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startups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Rapid </a:t>
            </a:r>
            <a:r>
              <a:rPr lang="nl-NL" sz="1100" dirty="0" err="1"/>
              <a:t>Innovation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&amp; Availability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Scale</a:t>
            </a:r>
            <a:endParaRPr lang="en-NL" sz="1100" dirty="0"/>
          </a:p>
        </p:txBody>
      </p:sp>
      <p:sp>
        <p:nvSpPr>
          <p:cNvPr id="80" name="Cloud 79">
            <a:extLst>
              <a:ext uri="{FF2B5EF4-FFF2-40B4-BE49-F238E27FC236}">
                <a16:creationId xmlns:a16="http://schemas.microsoft.com/office/drawing/2014/main" id="{5C54F5BC-1382-4F7F-AAA0-DB192F55E535}"/>
              </a:ext>
            </a:extLst>
          </p:cNvPr>
          <p:cNvSpPr/>
          <p:nvPr/>
        </p:nvSpPr>
        <p:spPr>
          <a:xfrm rot="19296920">
            <a:off x="572067" y="1381157"/>
            <a:ext cx="1066820" cy="234131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11129A5-B9EE-4E67-96A2-80656706B7A7}"/>
              </a:ext>
            </a:extLst>
          </p:cNvPr>
          <p:cNvSpPr/>
          <p:nvPr/>
        </p:nvSpPr>
        <p:spPr>
          <a:xfrm rot="19075368">
            <a:off x="456375" y="1134981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CDN &amp; WAF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8025675F-2799-49D2-95CA-9B4199CD0A06}"/>
              </a:ext>
            </a:extLst>
          </p:cNvPr>
          <p:cNvSpPr/>
          <p:nvPr/>
        </p:nvSpPr>
        <p:spPr>
          <a:xfrm>
            <a:off x="4060721" y="3960388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Logging</a:t>
            </a:r>
            <a:endParaRPr lang="en-NL" sz="11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0AB3E02-2FA2-47AB-A773-13D0336FD9E9}"/>
              </a:ext>
            </a:extLst>
          </p:cNvPr>
          <p:cNvSpPr/>
          <p:nvPr/>
        </p:nvSpPr>
        <p:spPr>
          <a:xfrm>
            <a:off x="2240986" y="2129166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A1449EA5-E5ED-4122-AC91-26E290ED7CC1}"/>
              </a:ext>
            </a:extLst>
          </p:cNvPr>
          <p:cNvSpPr/>
          <p:nvPr/>
        </p:nvSpPr>
        <p:spPr>
          <a:xfrm>
            <a:off x="4960546" y="1502877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0E0B3C-DF06-4636-9BF0-DEF2170DA718}"/>
              </a:ext>
            </a:extLst>
          </p:cNvPr>
          <p:cNvSpPr/>
          <p:nvPr/>
        </p:nvSpPr>
        <p:spPr>
          <a:xfrm>
            <a:off x="6109620" y="1573446"/>
            <a:ext cx="63567" cy="21308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8DD448D4-E676-4078-B5D7-FF083B247AA1}"/>
              </a:ext>
            </a:extLst>
          </p:cNvPr>
          <p:cNvSpPr/>
          <p:nvPr/>
        </p:nvSpPr>
        <p:spPr>
          <a:xfrm>
            <a:off x="4849903" y="2550437"/>
            <a:ext cx="744071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282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32" grpId="0" animBg="1"/>
      <p:bldP spid="22" grpId="0" animBg="1"/>
      <p:bldP spid="23" grpId="0" animBg="1"/>
      <p:bldP spid="24" grpId="0" animBg="1"/>
      <p:bldP spid="19" grpId="0" animBg="1"/>
      <p:bldP spid="25" grpId="0" animBg="1"/>
      <p:bldP spid="28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51" grpId="0" animBg="1"/>
      <p:bldP spid="54" grpId="0" animBg="1"/>
      <p:bldP spid="55" grpId="0" animBg="1"/>
      <p:bldP spid="60" grpId="0" animBg="1"/>
      <p:bldP spid="61" grpId="0" animBg="1"/>
      <p:bldP spid="66" grpId="0" animBg="1"/>
      <p:bldP spid="67" grpId="0" animBg="1"/>
      <p:bldP spid="78" grpId="0" animBg="1"/>
      <p:bldP spid="79" grpId="0" animBg="1"/>
      <p:bldP spid="80" grpId="0" animBg="1"/>
      <p:bldP spid="73" grpId="0" animBg="1"/>
      <p:bldP spid="82" grpId="0" animBg="1"/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0719-2D62-42CF-8CD8-1E760BC5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confirmed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subscription</a:t>
            </a:r>
            <a:r>
              <a:rPr lang="nl-NL" dirty="0"/>
              <a:t> is </a:t>
            </a:r>
            <a:r>
              <a:rPr lang="nl-NL" dirty="0" err="1"/>
              <a:t>active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06B0A-52FB-438F-BC09-04EEB01F5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5F53C-A5A9-4C48-BACF-1790F3FF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1DFE0-E1D7-44A0-8120-B37D83E5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0" y="792000"/>
            <a:ext cx="3467440" cy="303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614BB-1EF6-48D0-A6F5-3F7D62366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720" y="1954890"/>
            <a:ext cx="6868800" cy="2865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3712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86E5-3B8D-4BD1-AF7E-9E1D8E48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r>
              <a:rPr lang="nl-NL" dirty="0"/>
              <a:t> is </a:t>
            </a:r>
            <a:r>
              <a:rPr lang="nl-NL" dirty="0" err="1"/>
              <a:t>invoked</a:t>
            </a:r>
            <a:r>
              <a:rPr lang="nl-NL" dirty="0"/>
              <a:t>…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CDCB-970D-405F-A9E9-A71FE783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2B576-C7A8-4DBB-9ED9-112998D0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86F7-3133-4FC8-AFB2-F30901AD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635" y="864361"/>
            <a:ext cx="7588800" cy="6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3CBA072-FBAE-4074-8058-BB47ED5575F7}"/>
              </a:ext>
            </a:extLst>
          </p:cNvPr>
          <p:cNvSpPr/>
          <p:nvPr/>
        </p:nvSpPr>
        <p:spPr>
          <a:xfrm>
            <a:off x="4250871" y="93721"/>
            <a:ext cx="5539901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B5E08-C77E-439E-B94D-88A5D81CABBD}"/>
              </a:ext>
            </a:extLst>
          </p:cNvPr>
          <p:cNvGrpSpPr/>
          <p:nvPr/>
        </p:nvGrpSpPr>
        <p:grpSpPr>
          <a:xfrm>
            <a:off x="6932889" y="920443"/>
            <a:ext cx="1208210" cy="1208210"/>
            <a:chOff x="8501701" y="2363821"/>
            <a:chExt cx="1208210" cy="12082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3A7E3DC-E1D4-49CA-AA3D-96547584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7E741-B681-4A0C-A906-31005F14DC84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267A-B3EF-4F89-86F1-49052B1B1FD2}"/>
              </a:ext>
            </a:extLst>
          </p:cNvPr>
          <p:cNvGrpSpPr/>
          <p:nvPr/>
        </p:nvGrpSpPr>
        <p:grpSpPr>
          <a:xfrm>
            <a:off x="5574268" y="651104"/>
            <a:ext cx="805942" cy="953482"/>
            <a:chOff x="9019344" y="1468849"/>
            <a:chExt cx="805942" cy="953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743B7A-6CC0-4DF8-A18A-04211CD38D89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70FB53-D0BF-4F9E-BD1D-0997DFE28827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DB56A21A-4E21-458F-8554-7E552861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6F71DA-B279-4265-812F-A2A1920C04B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026E-DD24-43D7-9F1A-DB53A98ABC3C}"/>
              </a:ext>
            </a:extLst>
          </p:cNvPr>
          <p:cNvGrpSpPr/>
          <p:nvPr/>
        </p:nvGrpSpPr>
        <p:grpSpPr>
          <a:xfrm>
            <a:off x="8326790" y="1202992"/>
            <a:ext cx="1215471" cy="1215471"/>
            <a:chOff x="343358" y="1039735"/>
            <a:chExt cx="1215471" cy="1215471"/>
          </a:xfrm>
        </p:grpSpPr>
        <p:pic>
          <p:nvPicPr>
            <p:cNvPr id="16" name="Graphic 77">
              <a:extLst>
                <a:ext uri="{FF2B5EF4-FFF2-40B4-BE49-F238E27FC236}">
                  <a16:creationId xmlns:a16="http://schemas.microsoft.com/office/drawing/2014/main" id="{329E9DD2-D5CA-4C33-9007-A0B4362E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E5092-8714-4791-A8CC-52794D737D65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71DFF9C1-91C0-465B-B48B-DAA5F08F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3" y="349761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E563F-9D06-4CB4-9523-49F7FC9CE893}"/>
              </a:ext>
            </a:extLst>
          </p:cNvPr>
          <p:cNvSpPr/>
          <p:nvPr/>
        </p:nvSpPr>
        <p:spPr>
          <a:xfrm>
            <a:off x="4525489" y="17942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C25891-66D4-4EDF-A206-FE8349262E72}"/>
              </a:ext>
            </a:extLst>
          </p:cNvPr>
          <p:cNvSpPr/>
          <p:nvPr/>
        </p:nvSpPr>
        <p:spPr>
          <a:xfrm>
            <a:off x="5512363" y="226965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46568C-BF36-4749-9596-DE9A7D01BDF3}"/>
              </a:ext>
            </a:extLst>
          </p:cNvPr>
          <p:cNvCxnSpPr>
            <a:cxnSpLocks/>
          </p:cNvCxnSpPr>
          <p:nvPr/>
        </p:nvCxnSpPr>
        <p:spPr>
          <a:xfrm>
            <a:off x="5150673" y="24292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4F1A8-F8D7-4899-8CDB-48D728A872E5}"/>
              </a:ext>
            </a:extLst>
          </p:cNvPr>
          <p:cNvCxnSpPr>
            <a:cxnSpLocks/>
          </p:cNvCxnSpPr>
          <p:nvPr/>
        </p:nvCxnSpPr>
        <p:spPr>
          <a:xfrm>
            <a:off x="6138530" y="95544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30EE4290-C645-48CF-9F0D-2C80019F5D8E}"/>
              </a:ext>
            </a:extLst>
          </p:cNvPr>
          <p:cNvSpPr/>
          <p:nvPr/>
        </p:nvSpPr>
        <p:spPr>
          <a:xfrm>
            <a:off x="6483469" y="103356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EDE98C-8F6C-4D2B-AD10-C62364AAF35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395427" y="169859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7974F9E1-44F6-488D-AC01-D3A8DE78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992" y="2921635"/>
            <a:ext cx="468224" cy="46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86444E-74B3-409B-96AD-79C973F50E33}"/>
              </a:ext>
            </a:extLst>
          </p:cNvPr>
          <p:cNvSpPr/>
          <p:nvPr/>
        </p:nvSpPr>
        <p:spPr>
          <a:xfrm>
            <a:off x="8674984" y="201896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3A9397-E60B-43B0-A262-FFE8BA752161}"/>
              </a:ext>
            </a:extLst>
          </p:cNvPr>
          <p:cNvCxnSpPr>
            <a:cxnSpLocks/>
          </p:cNvCxnSpPr>
          <p:nvPr/>
        </p:nvCxnSpPr>
        <p:spPr>
          <a:xfrm rot="5400000">
            <a:off x="8522086" y="240711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335B844-7D25-4300-8742-74E6A0609E6B}"/>
              </a:ext>
            </a:extLst>
          </p:cNvPr>
          <p:cNvCxnSpPr>
            <a:cxnSpLocks/>
          </p:cNvCxnSpPr>
          <p:nvPr/>
        </p:nvCxnSpPr>
        <p:spPr>
          <a:xfrm>
            <a:off x="7792829" y="155942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C26D8C-7B86-4F62-8AF7-BA5A0AFA4D48}"/>
              </a:ext>
            </a:extLst>
          </p:cNvPr>
          <p:cNvSpPr/>
          <p:nvPr/>
        </p:nvSpPr>
        <p:spPr>
          <a:xfrm rot="19744707">
            <a:off x="4185012" y="285963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C7A7D71-4653-4684-B9DD-50058D89B8B7}"/>
              </a:ext>
            </a:extLst>
          </p:cNvPr>
          <p:cNvSpPr/>
          <p:nvPr/>
        </p:nvSpPr>
        <p:spPr>
          <a:xfrm>
            <a:off x="4075614" y="23805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DFF59C15-3D64-40EB-A45E-192601B9DB7F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2B2076-7CAD-467A-80C1-05E527E12218}"/>
              </a:ext>
            </a:extLst>
          </p:cNvPr>
          <p:cNvGrpSpPr/>
          <p:nvPr/>
        </p:nvGrpSpPr>
        <p:grpSpPr>
          <a:xfrm>
            <a:off x="4996039" y="2895599"/>
            <a:ext cx="953417" cy="722010"/>
            <a:chOff x="303130" y="1040872"/>
            <a:chExt cx="1283748" cy="1283748"/>
          </a:xfrm>
        </p:grpSpPr>
        <p:pic>
          <p:nvPicPr>
            <p:cNvPr id="36" name="Graphic 64">
              <a:extLst>
                <a:ext uri="{FF2B5EF4-FFF2-40B4-BE49-F238E27FC236}">
                  <a16:creationId xmlns:a16="http://schemas.microsoft.com/office/drawing/2014/main" id="{D7B14755-5515-45EF-A7F0-4D7BE1D2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54DF3C-E51B-4635-9258-96E9CC34938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6B4C620-AA18-4B29-8E7A-7FA4AAAF7F17}"/>
              </a:ext>
            </a:extLst>
          </p:cNvPr>
          <p:cNvCxnSpPr>
            <a:cxnSpLocks/>
          </p:cNvCxnSpPr>
          <p:nvPr/>
        </p:nvCxnSpPr>
        <p:spPr>
          <a:xfrm rot="5400000">
            <a:off x="5325949" y="274511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0CAC65B-2C45-4C09-A2C4-A1FE9EF12CC8}"/>
              </a:ext>
            </a:extLst>
          </p:cNvPr>
          <p:cNvSpPr/>
          <p:nvPr/>
        </p:nvSpPr>
        <p:spPr>
          <a:xfrm>
            <a:off x="2724821" y="1040780"/>
            <a:ext cx="1334223" cy="1442225"/>
          </a:xfrm>
          <a:custGeom>
            <a:avLst/>
            <a:gdLst>
              <a:gd name="connsiteX0" fmla="*/ 1021989 w 1334223"/>
              <a:gd name="connsiteY0" fmla="*/ 0 h 1442225"/>
              <a:gd name="connsiteX1" fmla="*/ 3511 w 1334223"/>
              <a:gd name="connsiteY1" fmla="*/ 892098 h 1442225"/>
              <a:gd name="connsiteX2" fmla="*/ 1334223 w 1334223"/>
              <a:gd name="connsiteY2" fmla="*/ 1442225 h 14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223" h="1442225">
                <a:moveTo>
                  <a:pt x="1021989" y="0"/>
                </a:moveTo>
                <a:cubicBezTo>
                  <a:pt x="486730" y="325863"/>
                  <a:pt x="-48528" y="651727"/>
                  <a:pt x="3511" y="892098"/>
                </a:cubicBezTo>
                <a:cubicBezTo>
                  <a:pt x="55550" y="1132469"/>
                  <a:pt x="694886" y="1287347"/>
                  <a:pt x="1334223" y="14422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429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86E5-3B8D-4BD1-AF7E-9E1D8E48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… </a:t>
            </a:r>
            <a:r>
              <a:rPr lang="nl-NL" dirty="0" err="1"/>
              <a:t>the</a:t>
            </a:r>
            <a:r>
              <a:rPr lang="nl-NL" dirty="0"/>
              <a:t> email </a:t>
            </a:r>
            <a:r>
              <a:rPr lang="nl-NL" dirty="0" err="1"/>
              <a:t>informs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new file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CDCB-970D-405F-A9E9-A71FE783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2B576-C7A8-4DBB-9ED9-112998D0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86F7-3133-4FC8-AFB2-F30901AD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635" y="864361"/>
            <a:ext cx="7588800" cy="6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3CBA072-FBAE-4074-8058-BB47ED5575F7}"/>
              </a:ext>
            </a:extLst>
          </p:cNvPr>
          <p:cNvSpPr/>
          <p:nvPr/>
        </p:nvSpPr>
        <p:spPr>
          <a:xfrm>
            <a:off x="4250871" y="93721"/>
            <a:ext cx="5539901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B5E08-C77E-439E-B94D-88A5D81CABBD}"/>
              </a:ext>
            </a:extLst>
          </p:cNvPr>
          <p:cNvGrpSpPr/>
          <p:nvPr/>
        </p:nvGrpSpPr>
        <p:grpSpPr>
          <a:xfrm>
            <a:off x="6932889" y="920443"/>
            <a:ext cx="1208210" cy="1208210"/>
            <a:chOff x="8501701" y="2363821"/>
            <a:chExt cx="1208210" cy="12082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3A7E3DC-E1D4-49CA-AA3D-96547584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7E741-B681-4A0C-A906-31005F14DC84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267A-B3EF-4F89-86F1-49052B1B1FD2}"/>
              </a:ext>
            </a:extLst>
          </p:cNvPr>
          <p:cNvGrpSpPr/>
          <p:nvPr/>
        </p:nvGrpSpPr>
        <p:grpSpPr>
          <a:xfrm>
            <a:off x="5574268" y="651104"/>
            <a:ext cx="805942" cy="953482"/>
            <a:chOff x="9019344" y="1468849"/>
            <a:chExt cx="805942" cy="953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743B7A-6CC0-4DF8-A18A-04211CD38D89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70FB53-D0BF-4F9E-BD1D-0997DFE28827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DB56A21A-4E21-458F-8554-7E552861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6F71DA-B279-4265-812F-A2A1920C04B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026E-DD24-43D7-9F1A-DB53A98ABC3C}"/>
              </a:ext>
            </a:extLst>
          </p:cNvPr>
          <p:cNvGrpSpPr/>
          <p:nvPr/>
        </p:nvGrpSpPr>
        <p:grpSpPr>
          <a:xfrm>
            <a:off x="8326790" y="1202992"/>
            <a:ext cx="1215471" cy="1215471"/>
            <a:chOff x="343358" y="1039735"/>
            <a:chExt cx="1215471" cy="1215471"/>
          </a:xfrm>
        </p:grpSpPr>
        <p:pic>
          <p:nvPicPr>
            <p:cNvPr id="16" name="Graphic 77">
              <a:extLst>
                <a:ext uri="{FF2B5EF4-FFF2-40B4-BE49-F238E27FC236}">
                  <a16:creationId xmlns:a16="http://schemas.microsoft.com/office/drawing/2014/main" id="{329E9DD2-D5CA-4C33-9007-A0B4362E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E5092-8714-4791-A8CC-52794D737D65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71DFF9C1-91C0-465B-B48B-DAA5F08F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3" y="349761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E563F-9D06-4CB4-9523-49F7FC9CE893}"/>
              </a:ext>
            </a:extLst>
          </p:cNvPr>
          <p:cNvSpPr/>
          <p:nvPr/>
        </p:nvSpPr>
        <p:spPr>
          <a:xfrm>
            <a:off x="4525489" y="17942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C25891-66D4-4EDF-A206-FE8349262E72}"/>
              </a:ext>
            </a:extLst>
          </p:cNvPr>
          <p:cNvSpPr/>
          <p:nvPr/>
        </p:nvSpPr>
        <p:spPr>
          <a:xfrm>
            <a:off x="5512363" y="226965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46568C-BF36-4749-9596-DE9A7D01BDF3}"/>
              </a:ext>
            </a:extLst>
          </p:cNvPr>
          <p:cNvCxnSpPr>
            <a:cxnSpLocks/>
          </p:cNvCxnSpPr>
          <p:nvPr/>
        </p:nvCxnSpPr>
        <p:spPr>
          <a:xfrm>
            <a:off x="5150673" y="24292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4F1A8-F8D7-4899-8CDB-48D728A872E5}"/>
              </a:ext>
            </a:extLst>
          </p:cNvPr>
          <p:cNvCxnSpPr>
            <a:cxnSpLocks/>
          </p:cNvCxnSpPr>
          <p:nvPr/>
        </p:nvCxnSpPr>
        <p:spPr>
          <a:xfrm>
            <a:off x="6138530" y="95544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30EE4290-C645-48CF-9F0D-2C80019F5D8E}"/>
              </a:ext>
            </a:extLst>
          </p:cNvPr>
          <p:cNvSpPr/>
          <p:nvPr/>
        </p:nvSpPr>
        <p:spPr>
          <a:xfrm>
            <a:off x="6483469" y="103356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EDE98C-8F6C-4D2B-AD10-C62364AAF35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395427" y="169859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7974F9E1-44F6-488D-AC01-D3A8DE78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992" y="2921635"/>
            <a:ext cx="468224" cy="46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86444E-74B3-409B-96AD-79C973F50E33}"/>
              </a:ext>
            </a:extLst>
          </p:cNvPr>
          <p:cNvSpPr/>
          <p:nvPr/>
        </p:nvSpPr>
        <p:spPr>
          <a:xfrm>
            <a:off x="8674984" y="201896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3A9397-E60B-43B0-A262-FFE8BA752161}"/>
              </a:ext>
            </a:extLst>
          </p:cNvPr>
          <p:cNvCxnSpPr>
            <a:cxnSpLocks/>
          </p:cNvCxnSpPr>
          <p:nvPr/>
        </p:nvCxnSpPr>
        <p:spPr>
          <a:xfrm rot="5400000">
            <a:off x="8522086" y="240711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335B844-7D25-4300-8742-74E6A0609E6B}"/>
              </a:ext>
            </a:extLst>
          </p:cNvPr>
          <p:cNvCxnSpPr>
            <a:cxnSpLocks/>
          </p:cNvCxnSpPr>
          <p:nvPr/>
        </p:nvCxnSpPr>
        <p:spPr>
          <a:xfrm>
            <a:off x="7792829" y="155942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C26D8C-7B86-4F62-8AF7-BA5A0AFA4D48}"/>
              </a:ext>
            </a:extLst>
          </p:cNvPr>
          <p:cNvSpPr/>
          <p:nvPr/>
        </p:nvSpPr>
        <p:spPr>
          <a:xfrm rot="19744707">
            <a:off x="4185012" y="285963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C7A7D71-4653-4684-B9DD-50058D89B8B7}"/>
              </a:ext>
            </a:extLst>
          </p:cNvPr>
          <p:cNvSpPr/>
          <p:nvPr/>
        </p:nvSpPr>
        <p:spPr>
          <a:xfrm>
            <a:off x="4075614" y="23805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DFF59C15-3D64-40EB-A45E-192601B9DB7F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2B2076-7CAD-467A-80C1-05E527E12218}"/>
              </a:ext>
            </a:extLst>
          </p:cNvPr>
          <p:cNvGrpSpPr/>
          <p:nvPr/>
        </p:nvGrpSpPr>
        <p:grpSpPr>
          <a:xfrm>
            <a:off x="4996039" y="2895599"/>
            <a:ext cx="953417" cy="722010"/>
            <a:chOff x="303130" y="1040872"/>
            <a:chExt cx="1283748" cy="1283748"/>
          </a:xfrm>
        </p:grpSpPr>
        <p:pic>
          <p:nvPicPr>
            <p:cNvPr id="36" name="Graphic 64">
              <a:extLst>
                <a:ext uri="{FF2B5EF4-FFF2-40B4-BE49-F238E27FC236}">
                  <a16:creationId xmlns:a16="http://schemas.microsoft.com/office/drawing/2014/main" id="{D7B14755-5515-45EF-A7F0-4D7BE1D2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54DF3C-E51B-4635-9258-96E9CC34938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6B4C620-AA18-4B29-8E7A-7FA4AAAF7F17}"/>
              </a:ext>
            </a:extLst>
          </p:cNvPr>
          <p:cNvCxnSpPr>
            <a:cxnSpLocks/>
          </p:cNvCxnSpPr>
          <p:nvPr/>
        </p:nvCxnSpPr>
        <p:spPr>
          <a:xfrm rot="5400000">
            <a:off x="5325949" y="274511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0CAC65B-2C45-4C09-A2C4-A1FE9EF12CC8}"/>
              </a:ext>
            </a:extLst>
          </p:cNvPr>
          <p:cNvSpPr/>
          <p:nvPr/>
        </p:nvSpPr>
        <p:spPr>
          <a:xfrm>
            <a:off x="2724821" y="1040780"/>
            <a:ext cx="1334223" cy="1442225"/>
          </a:xfrm>
          <a:custGeom>
            <a:avLst/>
            <a:gdLst>
              <a:gd name="connsiteX0" fmla="*/ 1021989 w 1334223"/>
              <a:gd name="connsiteY0" fmla="*/ 0 h 1442225"/>
              <a:gd name="connsiteX1" fmla="*/ 3511 w 1334223"/>
              <a:gd name="connsiteY1" fmla="*/ 892098 h 1442225"/>
              <a:gd name="connsiteX2" fmla="*/ 1334223 w 1334223"/>
              <a:gd name="connsiteY2" fmla="*/ 1442225 h 14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223" h="1442225">
                <a:moveTo>
                  <a:pt x="1021989" y="0"/>
                </a:moveTo>
                <a:cubicBezTo>
                  <a:pt x="486730" y="325863"/>
                  <a:pt x="-48528" y="651727"/>
                  <a:pt x="3511" y="892098"/>
                </a:cubicBezTo>
                <a:cubicBezTo>
                  <a:pt x="55550" y="1132469"/>
                  <a:pt x="694886" y="1287347"/>
                  <a:pt x="1334223" y="14422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F1DA41B-3528-448C-9F9B-5A34B7FFBD2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1898"/>
          <a:stretch/>
        </p:blipFill>
        <p:spPr>
          <a:xfrm>
            <a:off x="6038707" y="2840335"/>
            <a:ext cx="2460708" cy="19731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396B34-6F13-48C3-8D90-519FDCEC2F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314" y="2812570"/>
            <a:ext cx="4580017" cy="94496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D00E37-6DDC-40DA-B40B-2CC64728D467}"/>
              </a:ext>
            </a:extLst>
          </p:cNvPr>
          <p:cNvCxnSpPr/>
          <p:nvPr/>
        </p:nvCxnSpPr>
        <p:spPr>
          <a:xfrm flipH="1" flipV="1">
            <a:off x="3999837" y="3462324"/>
            <a:ext cx="2078510" cy="57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64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 &amp;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F22D87-62C0-4878-A654-A6DDC3E5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ED17A66-43BF-4B24-B694-D7501100284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A446CB-E1EE-4C70-A16F-869C2D14044D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80" name="Graphic 64">
              <a:extLst>
                <a:ext uri="{FF2B5EF4-FFF2-40B4-BE49-F238E27FC236}">
                  <a16:creationId xmlns:a16="http://schemas.microsoft.com/office/drawing/2014/main" id="{1D6B555E-333A-4F77-89BA-AF921F8C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B822512-69DC-41E9-8646-4E826E99694F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ACF1073A-C6BE-41DF-88DA-05F2BC10787A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687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369614" y="1129548"/>
            <a:ext cx="710251" cy="14576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434188" y="171646"/>
            <a:ext cx="754474" cy="574776"/>
          </a:xfrm>
          <a:prstGeom prst="wedgeRoundRectCallout">
            <a:avLst>
              <a:gd name="adj1" fmla="val -37962"/>
              <a:gd name="adj2" fmla="val 14054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8072365" y="1755562"/>
            <a:ext cx="884736" cy="574776"/>
          </a:xfrm>
          <a:prstGeom prst="wedgeRoundRectCallout">
            <a:avLst>
              <a:gd name="adj1" fmla="val -175851"/>
              <a:gd name="adj2" fmla="val -4430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4333F5-A8AF-4B70-9802-A18C3686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BF12BBD-14C0-490C-BD74-08D6553E614B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09EED07-1278-47B0-AEB0-418A76342F7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820C4A59-169C-41D2-ABD0-A8DC965AA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6C3C9E7-A35E-402C-879F-D8D6CD4E95D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711612C-8C2C-4F8D-BC42-6E290F209BA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506BE18F-5DAF-41B2-ACE7-1E666BD6719B}"/>
              </a:ext>
            </a:extLst>
          </p:cNvPr>
          <p:cNvSpPr/>
          <p:nvPr/>
        </p:nvSpPr>
        <p:spPr>
          <a:xfrm>
            <a:off x="4494672" y="78529"/>
            <a:ext cx="754474" cy="574776"/>
          </a:xfrm>
          <a:prstGeom prst="wedgeRoundRectCallout">
            <a:avLst>
              <a:gd name="adj1" fmla="val 59587"/>
              <a:gd name="adj2" fmla="val 153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Tweet Report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0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7" grpId="0" animBg="1"/>
      <p:bldP spid="5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01F7F93C-801D-468B-A83A-510FBD999A81}"/>
              </a:ext>
            </a:extLst>
          </p:cNvPr>
          <p:cNvSpPr/>
          <p:nvPr/>
        </p:nvSpPr>
        <p:spPr>
          <a:xfrm>
            <a:off x="6657840" y="94280"/>
            <a:ext cx="2474720" cy="110744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 Database Cloud Service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792000"/>
            <a:ext cx="6623999" cy="3780000"/>
          </a:xfrm>
        </p:spPr>
        <p:txBody>
          <a:bodyPr/>
          <a:lstStyle/>
          <a:p>
            <a:r>
              <a:rPr lang="nl-NL" dirty="0" err="1"/>
              <a:t>Launched</a:t>
            </a:r>
            <a:r>
              <a:rPr lang="nl-NL" dirty="0"/>
              <a:t> in </a:t>
            </a:r>
            <a:r>
              <a:rPr lang="nl-NL" dirty="0" err="1"/>
              <a:t>February</a:t>
            </a:r>
            <a:r>
              <a:rPr lang="nl-NL" dirty="0"/>
              <a:t> 2020 –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</a:t>
            </a:r>
          </a:p>
          <a:p>
            <a:r>
              <a:rPr lang="nl-NL" dirty="0" err="1"/>
              <a:t>Based</a:t>
            </a:r>
            <a:r>
              <a:rPr lang="nl-NL" dirty="0"/>
              <a:t> on Oracle </a:t>
            </a:r>
            <a:r>
              <a:rPr lang="nl-NL" dirty="0" err="1"/>
              <a:t>NoSQL</a:t>
            </a:r>
            <a:r>
              <a:rPr lang="nl-NL" dirty="0"/>
              <a:t> Database</a:t>
            </a:r>
          </a:p>
          <a:p>
            <a:pPr lvl="1"/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itself</a:t>
            </a:r>
            <a:r>
              <a:rPr lang="nl-NL" dirty="0"/>
              <a:t> is </a:t>
            </a:r>
            <a:r>
              <a:rPr lang="nl-NL" dirty="0" err="1"/>
              <a:t>based</a:t>
            </a:r>
            <a:r>
              <a:rPr lang="nl-NL" dirty="0"/>
              <a:t> on Berkeley DB as storage engine</a:t>
            </a:r>
          </a:p>
          <a:p>
            <a:r>
              <a:rPr lang="nl-NL" dirty="0" err="1"/>
              <a:t>Schemaless</a:t>
            </a:r>
            <a:r>
              <a:rPr lang="nl-NL" dirty="0"/>
              <a:t> JSON </a:t>
            </a:r>
            <a:r>
              <a:rPr lang="nl-NL" i="1" dirty="0" err="1"/>
              <a:t>and</a:t>
            </a:r>
            <a:r>
              <a:rPr lang="nl-NL" dirty="0"/>
              <a:t> SQL </a:t>
            </a:r>
            <a:r>
              <a:rPr lang="nl-NL" dirty="0" err="1"/>
              <a:t>enabled</a:t>
            </a:r>
            <a:r>
              <a:rPr lang="nl-NL" dirty="0"/>
              <a:t> on </a:t>
            </a:r>
            <a:r>
              <a:rPr lang="nl-NL" dirty="0" err="1"/>
              <a:t>relational</a:t>
            </a:r>
            <a:r>
              <a:rPr lang="nl-NL" dirty="0"/>
              <a:t> data</a:t>
            </a:r>
          </a:p>
          <a:p>
            <a:pPr lvl="1"/>
            <a:r>
              <a:rPr lang="en-US" dirty="0"/>
              <a:t>ACID, consistent, relational, structured, joins</a:t>
            </a:r>
          </a:p>
          <a:p>
            <a:r>
              <a:rPr lang="en-US" dirty="0"/>
              <a:t>Partial JSON Updates</a:t>
            </a:r>
          </a:p>
          <a:p>
            <a:pPr lvl="1"/>
            <a:r>
              <a:rPr lang="en-US" dirty="0"/>
              <a:t>Server-side updates to JSON documents</a:t>
            </a:r>
          </a:p>
          <a:p>
            <a:r>
              <a:rPr lang="en-US" dirty="0"/>
              <a:t>Time-To-Live – auto-expire on records</a:t>
            </a:r>
          </a:p>
          <a:p>
            <a:r>
              <a:rPr lang="en-US" dirty="0"/>
              <a:t>Built-in Data Redundancy</a:t>
            </a:r>
          </a:p>
          <a:p>
            <a:r>
              <a:rPr lang="en-US" dirty="0"/>
              <a:t>Multi-region architecture </a:t>
            </a:r>
          </a:p>
          <a:p>
            <a:pPr lvl="1"/>
            <a:r>
              <a:rPr lang="en-US" dirty="0"/>
              <a:t>read-anywhere/write-anywhere in “WAN” cluster</a:t>
            </a:r>
          </a:p>
          <a:p>
            <a:endParaRPr lang="nl-NL" dirty="0"/>
          </a:p>
          <a:p>
            <a:r>
              <a:rPr lang="nl-NL" dirty="0"/>
              <a:t>REST </a:t>
            </a:r>
            <a:r>
              <a:rPr lang="nl-NL" dirty="0" err="1"/>
              <a:t>APIs</a:t>
            </a:r>
            <a:r>
              <a:rPr lang="nl-NL" dirty="0"/>
              <a:t>, OCI CLI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SDKs</a:t>
            </a:r>
            <a:r>
              <a:rPr lang="nl-NL" dirty="0"/>
              <a:t> in Java, Python, Node </a:t>
            </a:r>
            <a:r>
              <a:rPr lang="nl-NL" dirty="0" err="1"/>
              <a:t>and</a:t>
            </a:r>
            <a:r>
              <a:rPr lang="nl-NL" dirty="0"/>
              <a:t> Go</a:t>
            </a:r>
          </a:p>
          <a:p>
            <a:r>
              <a:rPr lang="nl-NL" dirty="0" err="1"/>
              <a:t>NoSQL</a:t>
            </a:r>
            <a:r>
              <a:rPr lang="nl-NL" dirty="0"/>
              <a:t> Database Cloud Simulator for </a:t>
            </a:r>
            <a:r>
              <a:rPr lang="nl-NL" dirty="0" err="1"/>
              <a:t>local</a:t>
            </a:r>
            <a:r>
              <a:rPr lang="nl-NL" dirty="0"/>
              <a:t> development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testing</a:t>
            </a:r>
            <a:endParaRPr lang="nl-NL" dirty="0"/>
          </a:p>
          <a:p>
            <a:r>
              <a:rPr lang="nl-NL" dirty="0" err="1"/>
              <a:t>Note</a:t>
            </a:r>
            <a:r>
              <a:rPr lang="nl-NL" dirty="0"/>
              <a:t>: August 13th 2020 – </a:t>
            </a:r>
            <a:r>
              <a:rPr lang="nl-NL" dirty="0" err="1"/>
              <a:t>announcement</a:t>
            </a:r>
            <a:r>
              <a:rPr lang="nl-NL" dirty="0"/>
              <a:t> of “</a:t>
            </a:r>
            <a:r>
              <a:rPr lang="nl-NL" dirty="0" err="1"/>
              <a:t>Autonomous</a:t>
            </a:r>
            <a:r>
              <a:rPr lang="nl-NL" dirty="0"/>
              <a:t> JSON 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3738E4-CD44-4FFA-A9BC-FE99794C8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99" y="2142210"/>
            <a:ext cx="17907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A895C69-CF4C-423E-A89D-0165BEF2F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410" y="288000"/>
            <a:ext cx="1885950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4481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98A5-98D5-432C-9C23-A91E93A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NoSQL</a:t>
            </a:r>
            <a:r>
              <a:rPr lang="nl-NL" dirty="0"/>
              <a:t> Database </a:t>
            </a:r>
            <a:r>
              <a:rPr lang="nl-NL" dirty="0" err="1"/>
              <a:t>Table</a:t>
            </a:r>
            <a:r>
              <a:rPr lang="nl-NL" dirty="0"/>
              <a:t> TWEETS_TABLE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EC92-EC2E-4F29-8EF5-4026699F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2E6D-911F-4BED-9E89-1959957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7F942-15B0-4551-B2D6-B9239BE4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92000"/>
            <a:ext cx="5871211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074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98A5-98D5-432C-9C23-A91E93A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Records in TWEETS_TABLE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EC92-EC2E-4F29-8EF5-4026699F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2E6D-911F-4BED-9E89-1959957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8984A-F8DB-4156-A179-6C5A68377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" y="3946313"/>
            <a:ext cx="7262489" cy="76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82DE9C-5DF9-4E5E-A11E-4619DC8C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0" y="735447"/>
            <a:ext cx="7871460" cy="3066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020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145542"/>
            <a:ext cx="710251" cy="1297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64567"/>
              <a:gd name="adj2" fmla="val 13536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88832"/>
              <a:gd name="adj2" fmla="val 17169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83A998-39C8-42BD-9812-7909EC89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9E037A6-E091-48E3-9D5A-015E2583C42F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F8FDEF-2CC1-4510-8A87-43143311374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E954B514-FA3B-458D-AD3C-F703F075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08EC79F-2247-4D57-9C8C-FAB49B897CFD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F0E536B-C86E-4F9B-B021-F13D01A9C373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BE15EE0F-9A90-4B0F-95BC-B349ED92BBB3}"/>
              </a:ext>
            </a:extLst>
          </p:cNvPr>
          <p:cNvSpPr/>
          <p:nvPr/>
        </p:nvSpPr>
        <p:spPr>
          <a:xfrm>
            <a:off x="4494672" y="78529"/>
            <a:ext cx="754474" cy="574776"/>
          </a:xfrm>
          <a:prstGeom prst="wedgeRoundRectCallout">
            <a:avLst>
              <a:gd name="adj1" fmla="val 59587"/>
              <a:gd name="adj2" fmla="val 153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Tweet Report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61517"/>
              <a:gd name="adj2" fmla="val -16186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89DBDE-2BD4-4A71-8267-4B764AF8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748605-9949-494D-B551-3A67B39D041C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DA032F5-174F-4C40-8B4A-26123FA878FC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0B0C54B3-C467-44F9-9A05-9D3DCC992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65AA993-2A0B-4D73-A1C0-D7A270BC82B6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EC459181-0AB2-42BC-AFC3-6AB5250077C1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90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2854-638D-4135-835E-FCE1BDC0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Characteristics</a:t>
            </a:r>
            <a:r>
              <a:rPr lang="nl-NL" dirty="0"/>
              <a:t> of Cloud Native Applications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04663-587B-4899-9EE4-93FCE9CB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855315"/>
            <a:ext cx="7921973" cy="3780000"/>
          </a:xfrm>
        </p:spPr>
        <p:txBody>
          <a:bodyPr/>
          <a:lstStyle/>
          <a:p>
            <a:r>
              <a:rPr lang="nl-NL" dirty="0"/>
              <a:t>Modern – born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(era)</a:t>
            </a:r>
          </a:p>
          <a:p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decoupling</a:t>
            </a:r>
            <a:r>
              <a:rPr lang="nl-NL" dirty="0"/>
              <a:t>) points: </a:t>
            </a:r>
          </a:p>
          <a:p>
            <a:pPr marL="514350" indent="-285750"/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components</a:t>
            </a:r>
            <a:r>
              <a:rPr lang="nl-NL" dirty="0"/>
              <a:t>: </a:t>
            </a:r>
            <a:r>
              <a:rPr lang="nl-NL" dirty="0" err="1"/>
              <a:t>APIs</a:t>
            </a:r>
            <a:r>
              <a:rPr lang="nl-NL" dirty="0"/>
              <a:t>, Events/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514350" indent="-285750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PaaS Services: Service </a:t>
            </a:r>
            <a:r>
              <a:rPr lang="nl-NL" dirty="0" err="1"/>
              <a:t>APIs</a:t>
            </a:r>
            <a:r>
              <a:rPr lang="nl-NL" dirty="0"/>
              <a:t>, Formats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Protocols</a:t>
            </a:r>
            <a:endParaRPr lang="nl-NL" dirty="0"/>
          </a:p>
          <a:p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[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insulation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?] </a:t>
            </a:r>
            <a:r>
              <a:rPr lang="nl-NL" i="1" dirty="0" err="1"/>
              <a:t>implementation</a:t>
            </a:r>
            <a:r>
              <a:rPr lang="nl-NL" dirty="0"/>
              <a:t> of PaaS (platform) services</a:t>
            </a:r>
          </a:p>
          <a:p>
            <a:pPr lvl="1"/>
            <a:r>
              <a:rPr lang="nl-NL" sz="1200" dirty="0" err="1"/>
              <a:t>MongoDB</a:t>
            </a:r>
            <a:r>
              <a:rPr lang="nl-NL" sz="1200" dirty="0"/>
              <a:t> API – </a:t>
            </a:r>
            <a:r>
              <a:rPr lang="nl-NL" sz="1200" dirty="0" err="1"/>
              <a:t>implemented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</a:t>
            </a:r>
            <a:r>
              <a:rPr lang="nl-NL" sz="1200" dirty="0" err="1"/>
              <a:t>Azure</a:t>
            </a:r>
            <a:r>
              <a:rPr lang="nl-NL" sz="1200" dirty="0"/>
              <a:t> </a:t>
            </a:r>
            <a:r>
              <a:rPr lang="nl-NL" sz="1200" dirty="0" err="1"/>
              <a:t>Cosmos</a:t>
            </a:r>
            <a:r>
              <a:rPr lang="nl-NL" sz="1200" dirty="0"/>
              <a:t> DB, </a:t>
            </a:r>
            <a:r>
              <a:rPr lang="nl-NL" sz="1200" dirty="0" err="1"/>
              <a:t>MongoDB</a:t>
            </a:r>
            <a:r>
              <a:rPr lang="nl-NL" sz="1200" dirty="0"/>
              <a:t>, </a:t>
            </a:r>
            <a:r>
              <a:rPr lang="nl-NL" sz="1200" dirty="0" err="1"/>
              <a:t>Minimongo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AWS Document DB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soon</a:t>
            </a:r>
            <a:r>
              <a:rPr lang="nl-NL" sz="1200" dirty="0"/>
              <a:t> Oracle </a:t>
            </a:r>
            <a:r>
              <a:rPr lang="nl-NL" sz="1200" dirty="0" err="1"/>
              <a:t>Autonomous</a:t>
            </a:r>
            <a:r>
              <a:rPr lang="nl-NL" sz="1200" dirty="0"/>
              <a:t> JSON</a:t>
            </a:r>
          </a:p>
          <a:p>
            <a:pPr lvl="1"/>
            <a:r>
              <a:rPr lang="nl-NL" sz="1200" dirty="0" err="1"/>
              <a:t>Kafka</a:t>
            </a:r>
            <a:r>
              <a:rPr lang="nl-NL" sz="1200" dirty="0"/>
              <a:t> API – </a:t>
            </a:r>
            <a:r>
              <a:rPr lang="nl-NL" sz="1200" dirty="0" err="1"/>
              <a:t>Azure</a:t>
            </a:r>
            <a:r>
              <a:rPr lang="nl-NL" sz="1200" dirty="0"/>
              <a:t> Event Hub, OCI Streaming, AWS </a:t>
            </a:r>
            <a:r>
              <a:rPr lang="nl-NL" sz="1200" dirty="0" err="1"/>
              <a:t>Managed</a:t>
            </a:r>
            <a:r>
              <a:rPr lang="nl-NL" sz="1200" dirty="0"/>
              <a:t> Streaming</a:t>
            </a:r>
          </a:p>
          <a:p>
            <a:pPr lvl="1"/>
            <a:r>
              <a:rPr lang="nl-NL" sz="1200" dirty="0"/>
              <a:t>JDBC/SQL – </a:t>
            </a:r>
            <a:r>
              <a:rPr lang="nl-NL" sz="1200" dirty="0" err="1"/>
              <a:t>Relational</a:t>
            </a:r>
            <a:r>
              <a:rPr lang="nl-NL" sz="1200" dirty="0"/>
              <a:t> Database (Oracle, SQL Server, </a:t>
            </a:r>
            <a:r>
              <a:rPr lang="nl-NL" sz="1200" dirty="0" err="1"/>
              <a:t>PostgreSQL</a:t>
            </a:r>
            <a:r>
              <a:rPr lang="nl-NL" sz="1200" dirty="0"/>
              <a:t>, </a:t>
            </a:r>
            <a:r>
              <a:rPr lang="nl-NL" sz="1200" dirty="0" err="1"/>
              <a:t>MySQL</a:t>
            </a:r>
            <a:r>
              <a:rPr lang="nl-NL" sz="1200" dirty="0"/>
              <a:t>) </a:t>
            </a:r>
            <a:r>
              <a:rPr lang="nl-NL" sz="1200" dirty="0" err="1"/>
              <a:t>and</a:t>
            </a:r>
            <a:r>
              <a:rPr lang="nl-NL" sz="1200" dirty="0"/>
              <a:t> even </a:t>
            </a:r>
            <a:r>
              <a:rPr lang="nl-NL" sz="1200" dirty="0" err="1"/>
              <a:t>NoSQL</a:t>
            </a:r>
            <a:r>
              <a:rPr lang="nl-NL" sz="1200" dirty="0"/>
              <a:t> (Oracle </a:t>
            </a:r>
            <a:r>
              <a:rPr lang="nl-NL" sz="1200" dirty="0" err="1"/>
              <a:t>NoSQL</a:t>
            </a:r>
            <a:r>
              <a:rPr lang="nl-NL" sz="1200" dirty="0"/>
              <a:t>, Cassandra, </a:t>
            </a:r>
            <a:r>
              <a:rPr lang="nl-NL" sz="1200" dirty="0" err="1"/>
              <a:t>Hadoop</a:t>
            </a:r>
            <a:r>
              <a:rPr lang="nl-NL" sz="1200" dirty="0"/>
              <a:t>)</a:t>
            </a:r>
          </a:p>
          <a:p>
            <a:r>
              <a:rPr lang="nl-NL" dirty="0"/>
              <a:t>No explicit </a:t>
            </a:r>
            <a:r>
              <a:rPr lang="nl-NL" dirty="0" err="1"/>
              <a:t>Infrastructure</a:t>
            </a:r>
            <a:r>
              <a:rPr lang="nl-NL" dirty="0"/>
              <a:t> (</a:t>
            </a:r>
            <a:r>
              <a:rPr lang="nl-NL" dirty="0" err="1"/>
              <a:t>serverless</a:t>
            </a:r>
            <a:r>
              <a:rPr lang="nl-NL" dirty="0"/>
              <a:t>, software </a:t>
            </a:r>
            <a:r>
              <a:rPr lang="nl-NL" dirty="0" err="1"/>
              <a:t>defined</a:t>
            </a:r>
            <a:r>
              <a:rPr lang="nl-NL" dirty="0"/>
              <a:t>) &amp; </a:t>
            </a:r>
            <a:r>
              <a:rPr lang="nl-NL" dirty="0" err="1"/>
              <a:t>managed</a:t>
            </a:r>
            <a:r>
              <a:rPr lang="nl-NL" dirty="0"/>
              <a:t> Platform </a:t>
            </a:r>
            <a:r>
              <a:rPr lang="nl-NL" dirty="0" err="1"/>
              <a:t>components</a:t>
            </a:r>
            <a:endParaRPr lang="nl-NL" dirty="0"/>
          </a:p>
          <a:p>
            <a:r>
              <a:rPr lang="nl-NL" dirty="0" err="1"/>
              <a:t>Stateless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Dynamically</a:t>
            </a:r>
            <a:r>
              <a:rPr lang="nl-NL" dirty="0"/>
              <a:t> </a:t>
            </a:r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Elastic</a:t>
            </a:r>
            <a:r>
              <a:rPr lang="nl-NL" dirty="0"/>
              <a:t>) – </a:t>
            </a:r>
            <a:r>
              <a:rPr lang="nl-NL" dirty="0" err="1"/>
              <a:t>expand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contract</a:t>
            </a:r>
          </a:p>
          <a:p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Use</a:t>
            </a:r>
            <a:endParaRPr lang="nl-NL" dirty="0"/>
          </a:p>
          <a:p>
            <a:r>
              <a:rPr lang="nl-NL" dirty="0"/>
              <a:t>Automation – no hands on ACC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(speed, </a:t>
            </a:r>
            <a:r>
              <a:rPr lang="nl-NL" dirty="0" err="1"/>
              <a:t>repeatability</a:t>
            </a:r>
            <a:r>
              <a:rPr lang="nl-NL" dirty="0"/>
              <a:t>, </a:t>
            </a:r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adjustment</a:t>
            </a:r>
            <a:r>
              <a:rPr lang="nl-NL" dirty="0"/>
              <a:t>) </a:t>
            </a:r>
          </a:p>
          <a:p>
            <a:pPr lvl="1"/>
            <a:r>
              <a:rPr lang="nl-NL" dirty="0" err="1"/>
              <a:t>Infrastructure</a:t>
            </a:r>
            <a:r>
              <a:rPr lang="nl-NL" dirty="0"/>
              <a:t>/Platform as Code &amp; Application CI/CD [</a:t>
            </a:r>
            <a:r>
              <a:rPr lang="nl-NL" dirty="0" err="1"/>
              <a:t>pipelines</a:t>
            </a:r>
            <a:r>
              <a:rPr lang="nl-NL" dirty="0"/>
              <a:t>]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3F4AD-9193-4A1C-807F-B51D01D8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D6F42-6BCE-4FA5-8DCD-528050B7D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24" y="55420"/>
            <a:ext cx="2590799" cy="14731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2710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100" dirty="0"/>
              <a:t>OCI Streaming Service </a:t>
            </a:r>
            <a:endParaRPr lang="en-NL" sz="2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Kafka</a:t>
            </a:r>
            <a:r>
              <a:rPr lang="nl-NL" dirty="0"/>
              <a:t> Like – Event Queue</a:t>
            </a:r>
          </a:p>
          <a:p>
            <a:pPr lvl="1"/>
            <a:r>
              <a:rPr lang="nl-NL" sz="1350" dirty="0"/>
              <a:t>Support for </a:t>
            </a:r>
            <a:r>
              <a:rPr lang="nl-NL" sz="1350" dirty="0" err="1"/>
              <a:t>partitions</a:t>
            </a:r>
            <a:r>
              <a:rPr lang="nl-NL" sz="1350" dirty="0"/>
              <a:t> </a:t>
            </a:r>
            <a:r>
              <a:rPr lang="nl-NL" sz="1350" dirty="0" err="1"/>
              <a:t>and</a:t>
            </a:r>
            <a:r>
              <a:rPr lang="nl-NL" sz="1350" dirty="0"/>
              <a:t> </a:t>
            </a:r>
            <a:r>
              <a:rPr lang="nl-NL" sz="1350" dirty="0" err="1"/>
              <a:t>consumer</a:t>
            </a:r>
            <a:r>
              <a:rPr lang="nl-NL" sz="1350" dirty="0"/>
              <a:t> </a:t>
            </a:r>
            <a:r>
              <a:rPr lang="nl-NL" sz="1350" dirty="0" err="1"/>
              <a:t>groups</a:t>
            </a:r>
            <a:endParaRPr lang="nl-NL" sz="1350" dirty="0"/>
          </a:p>
          <a:p>
            <a:r>
              <a:rPr lang="nl-NL" dirty="0"/>
              <a:t>Events are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REST API calls</a:t>
            </a:r>
          </a:p>
          <a:p>
            <a:pPr lvl="1"/>
            <a:r>
              <a:rPr lang="nl-NL" sz="1350" dirty="0"/>
              <a:t>Java SDK </a:t>
            </a:r>
            <a:r>
              <a:rPr lang="nl-NL" sz="1350" dirty="0" err="1"/>
              <a:t>available</a:t>
            </a:r>
            <a:endParaRPr lang="nl-NL" sz="1350" dirty="0"/>
          </a:p>
          <a:p>
            <a:r>
              <a:rPr lang="nl-NL" dirty="0"/>
              <a:t>No Push </a:t>
            </a:r>
            <a:r>
              <a:rPr lang="nl-NL" dirty="0" err="1"/>
              <a:t>to</a:t>
            </a:r>
            <a:r>
              <a:rPr lang="nl-NL" dirty="0"/>
              <a:t> Consumer!</a:t>
            </a:r>
          </a:p>
          <a:p>
            <a:pPr lvl="1"/>
            <a:r>
              <a:rPr lang="nl-NL" dirty="0"/>
              <a:t>Consumer has </a:t>
            </a:r>
            <a:r>
              <a:rPr lang="nl-NL" dirty="0" err="1"/>
              <a:t>to</a:t>
            </a:r>
            <a:r>
              <a:rPr lang="nl-NL" dirty="0"/>
              <a:t> poll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9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4" y="2111972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83891" y="1819381"/>
            <a:ext cx="271852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CAA86-BE1D-4072-9460-74D46CA0C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473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858626"/>
            <a:ext cx="6623999" cy="4284874"/>
          </a:xfrm>
        </p:spPr>
        <p:txBody>
          <a:bodyPr>
            <a:normAutofit lnSpcReduction="10000"/>
          </a:bodyPr>
          <a:lstStyle/>
          <a:p>
            <a:r>
              <a:rPr lang="nl-NL" dirty="0"/>
              <a:t>Message retrieval is</a:t>
            </a:r>
            <a:br>
              <a:rPr lang="nl-NL" dirty="0"/>
            </a:b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a “Cursor”</a:t>
            </a:r>
          </a:p>
          <a:p>
            <a:pPr lvl="1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(long running) query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pPr lvl="1"/>
            <a:r>
              <a:rPr lang="nl-NL" dirty="0"/>
              <a:t>Cursor </a:t>
            </a:r>
            <a:r>
              <a:rPr lang="nl-NL" dirty="0" err="1"/>
              <a:t>indicates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Stream</a:t>
            </a:r>
          </a:p>
          <a:p>
            <a:pPr lvl="2"/>
            <a:r>
              <a:rPr lang="nl-NL" dirty="0" err="1"/>
              <a:t>Earliest</a:t>
            </a:r>
            <a:r>
              <a:rPr lang="nl-NL" dirty="0"/>
              <a:t>, </a:t>
            </a:r>
            <a:r>
              <a:rPr lang="nl-NL" dirty="0" err="1"/>
              <a:t>latest</a:t>
            </a:r>
            <a:r>
              <a:rPr lang="nl-NL" dirty="0"/>
              <a:t>, at offset, </a:t>
            </a:r>
            <a:r>
              <a:rPr lang="nl-NL" dirty="0" err="1"/>
              <a:t>from</a:t>
            </a:r>
            <a:r>
              <a:rPr lang="nl-NL" dirty="0"/>
              <a:t> offset, </a:t>
            </a:r>
            <a:r>
              <a:rPr lang="nl-NL" dirty="0" err="1"/>
              <a:t>from</a:t>
            </a:r>
            <a:r>
              <a:rPr lang="nl-NL" dirty="0"/>
              <a:t> time</a:t>
            </a:r>
          </a:p>
          <a:p>
            <a:pPr lvl="1"/>
            <a:r>
              <a:rPr lang="nl-NL" dirty="0"/>
              <a:t>No Filter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upon</a:t>
            </a:r>
            <a:r>
              <a:rPr lang="nl-NL" dirty="0"/>
              <a:t> reading</a:t>
            </a:r>
          </a:p>
          <a:p>
            <a:r>
              <a:rPr lang="nl-NL" dirty="0"/>
              <a:t>Message </a:t>
            </a:r>
            <a:r>
              <a:rPr lang="nl-NL" dirty="0" err="1"/>
              <a:t>Retention</a:t>
            </a:r>
            <a:r>
              <a:rPr lang="nl-NL" dirty="0"/>
              <a:t>: 7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Max </a:t>
            </a:r>
            <a:r>
              <a:rPr lang="nl-NL" dirty="0" err="1"/>
              <a:t>throughput</a:t>
            </a:r>
            <a:r>
              <a:rPr lang="nl-NL" dirty="0"/>
              <a:t>: 1 MB/s</a:t>
            </a:r>
          </a:p>
          <a:p>
            <a:r>
              <a:rPr lang="nl-NL" dirty="0"/>
              <a:t>Max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: 1 MB</a:t>
            </a:r>
            <a:endParaRPr lang="en-NL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9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4" y="2111972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615DE05-B0C8-461B-AEDD-5F7641612F43}"/>
              </a:ext>
            </a:extLst>
          </p:cNvPr>
          <p:cNvSpPr/>
          <p:nvPr/>
        </p:nvSpPr>
        <p:spPr>
          <a:xfrm flipH="1">
            <a:off x="6819066" y="1866508"/>
            <a:ext cx="1104078" cy="756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40189" y="1857627"/>
            <a:ext cx="349026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57AC8A-0D1B-446C-9BCB-FA0128B46F04}"/>
              </a:ext>
            </a:extLst>
          </p:cNvPr>
          <p:cNvSpPr/>
          <p:nvPr/>
        </p:nvSpPr>
        <p:spPr>
          <a:xfrm rot="16657032">
            <a:off x="7582323" y="1884198"/>
            <a:ext cx="190564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5D0F52-1594-4F51-A7F2-061C1FF6D71F}"/>
              </a:ext>
            </a:extLst>
          </p:cNvPr>
          <p:cNvSpPr txBox="1"/>
          <p:nvPr/>
        </p:nvSpPr>
        <p:spPr>
          <a:xfrm>
            <a:off x="7251918" y="1864828"/>
            <a:ext cx="4648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cursor</a:t>
            </a:r>
            <a:endParaRPr lang="en-NL" sz="1300" dirty="0" err="1"/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C05B68D1-2B82-4568-BDBB-E450EB66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Service 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F99D4B-2E26-4C56-B13D-3E1D0302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1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1EE873-7BCF-415F-9EB9-29E7E6587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1" t="73314" r="30396" b="10911"/>
          <a:stretch/>
        </p:blipFill>
        <p:spPr bwMode="auto">
          <a:xfrm>
            <a:off x="5295900" y="3055845"/>
            <a:ext cx="1102262" cy="83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F1D4CA-B01A-4B43-A35B-3AA538002001}"/>
              </a:ext>
            </a:extLst>
          </p:cNvPr>
          <p:cNvSpPr/>
          <p:nvPr/>
        </p:nvSpPr>
        <p:spPr>
          <a:xfrm>
            <a:off x="5295900" y="3129280"/>
            <a:ext cx="1023620" cy="950480"/>
          </a:xfrm>
          <a:prstGeom prst="rect">
            <a:avLst/>
          </a:prstGeom>
          <a:solidFill>
            <a:srgbClr val="EE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7C7754-6967-4A2D-9570-DF04FC319D6E}"/>
              </a:ext>
            </a:extLst>
          </p:cNvPr>
          <p:cNvGrpSpPr/>
          <p:nvPr/>
        </p:nvGrpSpPr>
        <p:grpSpPr>
          <a:xfrm>
            <a:off x="5110480" y="2824479"/>
            <a:ext cx="1528581" cy="1468967"/>
            <a:chOff x="375699" y="1131597"/>
            <a:chExt cx="1131055" cy="1140026"/>
          </a:xfrm>
        </p:grpSpPr>
        <p:pic>
          <p:nvPicPr>
            <p:cNvPr id="7" name="Graphic 67">
              <a:extLst>
                <a:ext uri="{FF2B5EF4-FFF2-40B4-BE49-F238E27FC236}">
                  <a16:creationId xmlns:a16="http://schemas.microsoft.com/office/drawing/2014/main" id="{DD0A7D54-303C-4CC4-B1D3-11D42FAD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B6190F-D4E8-47DF-9473-E53F1DBF51C2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234374-462E-4A41-90CC-94621BA3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(Cloud) Events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Stream </a:t>
            </a:r>
            <a:r>
              <a:rPr lang="nl-NL" dirty="0" err="1"/>
              <a:t>directly</a:t>
            </a:r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241509-52A6-4A35-9741-BD684522C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4513321-412A-488B-8B4B-B607F7D1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900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467C97-BE0B-41F5-BBEB-1AFCCE910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60A11B-071F-4BB3-B742-6EC828E5BE2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6463445-C4D2-4F1E-9AFD-043B780D7C17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48610698-01CF-412C-9746-3497FDC66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5AA39B-EA2A-4C45-B804-F7EB6A218B3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8142921D-4E29-43FC-8CB6-7088C4C34228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93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9D6B-ED12-4209-ACD5-0320A81F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Stream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626D8-5F7F-40F9-93C5-848A951AF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BC93A-1E05-44E3-80ED-09698BD12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57A37B-FB09-4A9F-92D5-D17B0BF3E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34"/>
          <a:stretch/>
        </p:blipFill>
        <p:spPr>
          <a:xfrm>
            <a:off x="719999" y="873760"/>
            <a:ext cx="6686641" cy="3897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449D15-546D-4362-A4FD-9701E38F6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354" y="3159760"/>
            <a:ext cx="920176" cy="11570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BCA347-175A-4588-B262-B689BD7AB79F}"/>
              </a:ext>
            </a:extLst>
          </p:cNvPr>
          <p:cNvSpPr/>
          <p:nvPr/>
        </p:nvSpPr>
        <p:spPr>
          <a:xfrm>
            <a:off x="2738120" y="4106353"/>
            <a:ext cx="548640" cy="59247"/>
          </a:xfrm>
          <a:prstGeom prst="rect">
            <a:avLst/>
          </a:prstGeom>
          <a:noFill/>
          <a:ln>
            <a:solidFill>
              <a:srgbClr val="F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3018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Schedule </a:t>
            </a:r>
            <a:r>
              <a:rPr lang="nl-NL" dirty="0" err="1"/>
              <a:t>Function</a:t>
            </a:r>
            <a:r>
              <a:rPr lang="nl-NL" dirty="0"/>
              <a:t> for</a:t>
            </a:r>
            <a:br>
              <a:rPr lang="nl-NL" dirty="0"/>
            </a:br>
            <a:r>
              <a:rPr lang="nl-NL" dirty="0" err="1"/>
              <a:t>periodic</a:t>
            </a:r>
            <a:r>
              <a:rPr lang="nl-NL" dirty="0"/>
              <a:t> </a:t>
            </a:r>
            <a:r>
              <a:rPr lang="nl-NL" dirty="0" err="1"/>
              <a:t>execution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129876" y="1634088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703377" y="2015721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7728" y="1990090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2CCC7AD-8538-44AD-8E88-7A5D0A35454A}"/>
              </a:ext>
            </a:extLst>
          </p:cNvPr>
          <p:cNvSpPr/>
          <p:nvPr/>
        </p:nvSpPr>
        <p:spPr>
          <a:xfrm>
            <a:off x="250470" y="1250040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FC0A0-1582-4777-A45F-DBEC7340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E2170A-B500-4683-82EC-F42AA118213C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D8B651E-20FC-4003-BBAE-E4868B8CD4D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B88E1616-2E24-45FE-A761-47C4900B6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83D2820-0656-4CAE-A0F5-308BF4E212E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5636AB4-D807-495E-BAF0-F42581AE265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71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|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Verify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eyes</a:t>
            </a:r>
            <a:r>
              <a:rPr lang="nl-NL" dirty="0"/>
              <a:t>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client</a:t>
            </a:r>
            <a:br>
              <a:rPr lang="nl-NL" dirty="0"/>
            </a:b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endpoints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well</a:t>
            </a:r>
          </a:p>
          <a:p>
            <a:r>
              <a:rPr lang="nl-NL" dirty="0" err="1"/>
              <a:t>Periodic</a:t>
            </a:r>
            <a:r>
              <a:rPr lang="nl-NL" dirty="0"/>
              <a:t> or </a:t>
            </a:r>
            <a:r>
              <a:rPr lang="nl-NL" dirty="0" err="1"/>
              <a:t>Adhoc</a:t>
            </a:r>
            <a:r>
              <a:rPr lang="nl-NL" dirty="0"/>
              <a:t> call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1"/>
            <a:r>
              <a:rPr lang="nl-NL" dirty="0"/>
              <a:t>HTTP(S) or Ping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Headers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Interval</a:t>
            </a:r>
          </a:p>
          <a:p>
            <a:pPr lvl="1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Vantage</a:t>
            </a:r>
            <a:r>
              <a:rPr lang="nl-NL" dirty="0"/>
              <a:t> Points</a:t>
            </a:r>
          </a:p>
          <a:p>
            <a:pPr lvl="2"/>
            <a:r>
              <a:rPr lang="nl-NL" dirty="0"/>
              <a:t>3rd party </a:t>
            </a:r>
            <a:r>
              <a:rPr lang="nl-NL" dirty="0" err="1"/>
              <a:t>clouds</a:t>
            </a:r>
            <a:r>
              <a:rPr lang="nl-NL" dirty="0"/>
              <a:t>, </a:t>
            </a:r>
            <a:r>
              <a:rPr lang="nl-NL" dirty="0" err="1"/>
              <a:t>geographic</a:t>
            </a:r>
            <a:r>
              <a:rPr lang="nl-NL" dirty="0"/>
              <a:t> </a:t>
            </a:r>
            <a:r>
              <a:rPr lang="nl-NL" dirty="0" err="1"/>
              <a:t>location</a:t>
            </a:r>
            <a:endParaRPr lang="nl-NL" dirty="0"/>
          </a:p>
          <a:p>
            <a:r>
              <a:rPr lang="nl-NL" dirty="0"/>
              <a:t>Health Check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inspected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Monitor in </a:t>
            </a:r>
            <a:r>
              <a:rPr lang="nl-NL" dirty="0" err="1"/>
              <a:t>the</a:t>
            </a:r>
            <a:r>
              <a:rPr lang="nl-NL" dirty="0"/>
              <a:t> Console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935" y="288000"/>
            <a:ext cx="3650296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4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–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OCI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currently</a:t>
            </a:r>
            <a:r>
              <a:rPr lang="nl-NL" dirty="0"/>
              <a:t> have a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schedule</a:t>
            </a:r>
            <a:r>
              <a:rPr lang="nl-NL" dirty="0"/>
              <a:t> jobs</a:t>
            </a:r>
          </a:p>
          <a:p>
            <a:pPr lvl="1"/>
            <a:r>
              <a:rPr lang="nl-NL" dirty="0"/>
              <a:t>Health Checks are </a:t>
            </a:r>
            <a:r>
              <a:rPr lang="nl-NL" dirty="0" err="1"/>
              <a:t>scheduled</a:t>
            </a:r>
            <a:r>
              <a:rPr lang="nl-NL" dirty="0"/>
              <a:t> HTTP(S) </a:t>
            </a:r>
            <a:r>
              <a:rPr lang="nl-NL" dirty="0" err="1"/>
              <a:t>requests</a:t>
            </a:r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206" y="265292"/>
            <a:ext cx="3650296" cy="164606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2171252-0042-4859-94EB-97FAEC902674}"/>
              </a:ext>
            </a:extLst>
          </p:cNvPr>
          <p:cNvGrpSpPr/>
          <p:nvPr/>
        </p:nvGrpSpPr>
        <p:grpSpPr>
          <a:xfrm>
            <a:off x="2064596" y="2916515"/>
            <a:ext cx="805942" cy="937662"/>
            <a:chOff x="7676309" y="2584867"/>
            <a:chExt cx="805942" cy="93766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BD2012F-3C24-4BD6-9F30-11F62313182B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C7E199-FE87-4BFA-919B-855028EBDA54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2044F63-7391-4488-A0AF-451793075994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5" name="Freeform 40">
                  <a:extLst>
                    <a:ext uri="{FF2B5EF4-FFF2-40B4-BE49-F238E27FC236}">
                      <a16:creationId xmlns:a16="http://schemas.microsoft.com/office/drawing/2014/main" id="{A8BB1C78-E757-4D3F-A402-728D7C0D6B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41">
                  <a:extLst>
                    <a:ext uri="{FF2B5EF4-FFF2-40B4-BE49-F238E27FC236}">
                      <a16:creationId xmlns:a16="http://schemas.microsoft.com/office/drawing/2014/main" id="{BE6D00F4-7C27-43C4-979E-538BD54996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2">
                  <a:extLst>
                    <a:ext uri="{FF2B5EF4-FFF2-40B4-BE49-F238E27FC236}">
                      <a16:creationId xmlns:a16="http://schemas.microsoft.com/office/drawing/2014/main" id="{231A5493-C331-46C9-9835-920FF00800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3">
                  <a:extLst>
                    <a:ext uri="{FF2B5EF4-FFF2-40B4-BE49-F238E27FC236}">
                      <a16:creationId xmlns:a16="http://schemas.microsoft.com/office/drawing/2014/main" id="{AC433A54-DC8A-4001-B897-D3B0E505BD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4">
                  <a:extLst>
                    <a:ext uri="{FF2B5EF4-FFF2-40B4-BE49-F238E27FC236}">
                      <a16:creationId xmlns:a16="http://schemas.microsoft.com/office/drawing/2014/main" id="{3AACF4B3-B884-41F4-A9C3-E508FFD39A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AB6456-3058-4C5D-A081-A8ECDA0F2E6D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C5E1D05-052C-4012-A33E-FEB6E65F519E}"/>
              </a:ext>
            </a:extLst>
          </p:cNvPr>
          <p:cNvSpPr/>
          <p:nvPr/>
        </p:nvSpPr>
        <p:spPr>
          <a:xfrm>
            <a:off x="3564500" y="3470680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22F3CE3-0764-461C-A24B-0828C99C1B55}"/>
              </a:ext>
            </a:extLst>
          </p:cNvPr>
          <p:cNvSpPr/>
          <p:nvPr/>
        </p:nvSpPr>
        <p:spPr>
          <a:xfrm>
            <a:off x="4551374" y="394609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AB6D987-E8BD-49E5-BCCA-FA8B8879B1AF}"/>
              </a:ext>
            </a:extLst>
          </p:cNvPr>
          <p:cNvCxnSpPr>
            <a:cxnSpLocks/>
          </p:cNvCxnSpPr>
          <p:nvPr/>
        </p:nvCxnSpPr>
        <p:spPr>
          <a:xfrm>
            <a:off x="4189684" y="4105665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ABC52DF-0478-4F3E-AA10-99C5DEBB0DAC}"/>
              </a:ext>
            </a:extLst>
          </p:cNvPr>
          <p:cNvCxnSpPr/>
          <p:nvPr/>
        </p:nvCxnSpPr>
        <p:spPr>
          <a:xfrm>
            <a:off x="2638097" y="329814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Alarm clock">
            <a:extLst>
              <a:ext uri="{FF2B5EF4-FFF2-40B4-BE49-F238E27FC236}">
                <a16:creationId xmlns:a16="http://schemas.microsoft.com/office/drawing/2014/main" id="{117F89DC-C85D-44D7-B982-48FC2A4FB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2448" y="3272517"/>
            <a:ext cx="422382" cy="422382"/>
          </a:xfrm>
          <a:prstGeom prst="rect">
            <a:avLst/>
          </a:prstGeom>
        </p:spPr>
      </p:pic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36169FC1-0227-4CF3-B4F4-289ACE14E39C}"/>
              </a:ext>
            </a:extLst>
          </p:cNvPr>
          <p:cNvSpPr/>
          <p:nvPr/>
        </p:nvSpPr>
        <p:spPr>
          <a:xfrm>
            <a:off x="1185190" y="2532467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97708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781965" y="2852680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55466" y="2602820"/>
            <a:ext cx="1274314" cy="631494"/>
          </a:xfrm>
          <a:prstGeom prst="bentConnector3">
            <a:avLst>
              <a:gd name="adj1" fmla="val 2083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17" y="3208682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79063BB-E7F8-426E-8F69-314090EA3B12}"/>
              </a:ext>
            </a:extLst>
          </p:cNvPr>
          <p:cNvGrpSpPr/>
          <p:nvPr/>
        </p:nvGrpSpPr>
        <p:grpSpPr>
          <a:xfrm>
            <a:off x="4167488" y="3664910"/>
            <a:ext cx="805942" cy="924017"/>
            <a:chOff x="10565918" y="1521439"/>
            <a:chExt cx="805942" cy="924017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88905E2-6A76-4C12-AE3B-EB02ABB2584A}"/>
                </a:ext>
              </a:extLst>
            </p:cNvPr>
            <p:cNvGrpSpPr/>
            <p:nvPr/>
          </p:nvGrpSpPr>
          <p:grpSpPr>
            <a:xfrm>
              <a:off x="10621648" y="1521439"/>
              <a:ext cx="724280" cy="543828"/>
              <a:chOff x="5830775" y="4014585"/>
              <a:chExt cx="724280" cy="543828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E3CBFB40-2FFD-4E17-866F-4DD14C481939}"/>
                  </a:ext>
                </a:extLst>
              </p:cNvPr>
              <p:cNvSpPr/>
              <p:nvPr/>
            </p:nvSpPr>
            <p:spPr>
              <a:xfrm>
                <a:off x="5830775" y="4014585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D652B473-6224-4C61-8AA8-32A27B0F23CE}"/>
                  </a:ext>
                </a:extLst>
              </p:cNvPr>
              <p:cNvGrpSpPr/>
              <p:nvPr/>
            </p:nvGrpSpPr>
            <p:grpSpPr>
              <a:xfrm>
                <a:off x="5933397" y="4086499"/>
                <a:ext cx="523527" cy="406751"/>
                <a:chOff x="8057075" y="4162651"/>
                <a:chExt cx="633412" cy="492125"/>
              </a:xfrm>
            </p:grpSpPr>
            <p:sp>
              <p:nvSpPr>
                <p:cNvPr id="115" name="Freeform 48">
                  <a:extLst>
                    <a:ext uri="{FF2B5EF4-FFF2-40B4-BE49-F238E27FC236}">
                      <a16:creationId xmlns:a16="http://schemas.microsoft.com/office/drawing/2014/main" id="{8D3C2F44-9EE6-49CA-9748-0B4E489134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57075" y="4162651"/>
                  <a:ext cx="633412" cy="492125"/>
                </a:xfrm>
                <a:custGeom>
                  <a:avLst/>
                  <a:gdLst>
                    <a:gd name="T0" fmla="*/ 65 w 1759"/>
                    <a:gd name="T1" fmla="*/ 889 h 1367"/>
                    <a:gd name="T2" fmla="*/ 65 w 1759"/>
                    <a:gd name="T3" fmla="*/ 758 h 1367"/>
                    <a:gd name="T4" fmla="*/ 65 w 1759"/>
                    <a:gd name="T5" fmla="*/ 226 h 1367"/>
                    <a:gd name="T6" fmla="*/ 1692 w 1759"/>
                    <a:gd name="T7" fmla="*/ 226 h 1367"/>
                    <a:gd name="T8" fmla="*/ 1692 w 1759"/>
                    <a:gd name="T9" fmla="*/ 975 h 1367"/>
                    <a:gd name="T10" fmla="*/ 1758 w 1759"/>
                    <a:gd name="T11" fmla="*/ 975 h 1367"/>
                    <a:gd name="T12" fmla="*/ 1758 w 1759"/>
                    <a:gd name="T13" fmla="*/ 32 h 1367"/>
                    <a:gd name="T14" fmla="*/ 1726 w 1759"/>
                    <a:gd name="T15" fmla="*/ 0 h 1367"/>
                    <a:gd name="T16" fmla="*/ 34 w 1759"/>
                    <a:gd name="T17" fmla="*/ 0 h 1367"/>
                    <a:gd name="T18" fmla="*/ 2 w 1759"/>
                    <a:gd name="T19" fmla="*/ 32 h 1367"/>
                    <a:gd name="T20" fmla="*/ 2 w 1759"/>
                    <a:gd name="T21" fmla="*/ 763 h 1367"/>
                    <a:gd name="T22" fmla="*/ 2 w 1759"/>
                    <a:gd name="T23" fmla="*/ 889 h 1367"/>
                    <a:gd name="T24" fmla="*/ 65 w 1759"/>
                    <a:gd name="T25" fmla="*/ 889 h 1367"/>
                    <a:gd name="T26" fmla="*/ 0 w 1759"/>
                    <a:gd name="T27" fmla="*/ 889 h 1367"/>
                    <a:gd name="T28" fmla="*/ 0 w 1759"/>
                    <a:gd name="T29" fmla="*/ 1366 h 1367"/>
                    <a:gd name="T30" fmla="*/ 65 w 1759"/>
                    <a:gd name="T31" fmla="*/ 1366 h 1367"/>
                    <a:gd name="T32" fmla="*/ 65 w 1759"/>
                    <a:gd name="T33" fmla="*/ 891 h 1367"/>
                    <a:gd name="T34" fmla="*/ 0 w 1759"/>
                    <a:gd name="T35" fmla="*/ 889 h 1367"/>
                    <a:gd name="T36" fmla="*/ 162 w 1759"/>
                    <a:gd name="T37" fmla="*/ 160 h 1367"/>
                    <a:gd name="T38" fmla="*/ 65 w 1759"/>
                    <a:gd name="T39" fmla="*/ 160 h 1367"/>
                    <a:gd name="T40" fmla="*/ 65 w 1759"/>
                    <a:gd name="T41" fmla="*/ 63 h 1367"/>
                    <a:gd name="T42" fmla="*/ 162 w 1759"/>
                    <a:gd name="T43" fmla="*/ 63 h 1367"/>
                    <a:gd name="T44" fmla="*/ 162 w 1759"/>
                    <a:gd name="T45" fmla="*/ 160 h 1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59" h="1367">
                      <a:moveTo>
                        <a:pt x="65" y="889"/>
                      </a:moveTo>
                      <a:lnTo>
                        <a:pt x="65" y="758"/>
                      </a:lnTo>
                      <a:lnTo>
                        <a:pt x="65" y="226"/>
                      </a:lnTo>
                      <a:lnTo>
                        <a:pt x="1692" y="226"/>
                      </a:lnTo>
                      <a:lnTo>
                        <a:pt x="1692" y="975"/>
                      </a:lnTo>
                      <a:lnTo>
                        <a:pt x="1758" y="975"/>
                      </a:lnTo>
                      <a:lnTo>
                        <a:pt x="1758" y="32"/>
                      </a:lnTo>
                      <a:cubicBezTo>
                        <a:pt x="1758" y="13"/>
                        <a:pt x="1742" y="0"/>
                        <a:pt x="1726" y="0"/>
                      </a:cubicBezTo>
                      <a:lnTo>
                        <a:pt x="34" y="0"/>
                      </a:lnTo>
                      <a:cubicBezTo>
                        <a:pt x="15" y="0"/>
                        <a:pt x="2" y="16"/>
                        <a:pt x="2" y="32"/>
                      </a:cubicBezTo>
                      <a:lnTo>
                        <a:pt x="2" y="763"/>
                      </a:lnTo>
                      <a:lnTo>
                        <a:pt x="2" y="889"/>
                      </a:lnTo>
                      <a:lnTo>
                        <a:pt x="65" y="889"/>
                      </a:lnTo>
                      <a:close/>
                      <a:moveTo>
                        <a:pt x="0" y="889"/>
                      </a:moveTo>
                      <a:lnTo>
                        <a:pt x="0" y="1366"/>
                      </a:lnTo>
                      <a:lnTo>
                        <a:pt x="65" y="1366"/>
                      </a:lnTo>
                      <a:lnTo>
                        <a:pt x="65" y="891"/>
                      </a:lnTo>
                      <a:lnTo>
                        <a:pt x="0" y="889"/>
                      </a:lnTo>
                      <a:close/>
                      <a:moveTo>
                        <a:pt x="162" y="160"/>
                      </a:moveTo>
                      <a:lnTo>
                        <a:pt x="65" y="160"/>
                      </a:lnTo>
                      <a:lnTo>
                        <a:pt x="65" y="63"/>
                      </a:lnTo>
                      <a:lnTo>
                        <a:pt x="162" y="63"/>
                      </a:lnTo>
                      <a:lnTo>
                        <a:pt x="162" y="160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49">
                  <a:extLst>
                    <a:ext uri="{FF2B5EF4-FFF2-40B4-BE49-F238E27FC236}">
                      <a16:creationId xmlns:a16="http://schemas.microsoft.com/office/drawing/2014/main" id="{93E71EAC-1A80-4302-BE18-E5BE42F94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1550" y="4464683"/>
                  <a:ext cx="57150" cy="141287"/>
                </a:xfrm>
                <a:custGeom>
                  <a:avLst/>
                  <a:gdLst>
                    <a:gd name="T0" fmla="*/ 78 w 158"/>
                    <a:gd name="T1" fmla="*/ 393 h 394"/>
                    <a:gd name="T2" fmla="*/ 0 w 158"/>
                    <a:gd name="T3" fmla="*/ 393 h 394"/>
                    <a:gd name="T4" fmla="*/ 0 w 158"/>
                    <a:gd name="T5" fmla="*/ 0 h 394"/>
                    <a:gd name="T6" fmla="*/ 157 w 158"/>
                    <a:gd name="T7" fmla="*/ 0 h 394"/>
                    <a:gd name="T8" fmla="*/ 157 w 158"/>
                    <a:gd name="T9" fmla="*/ 393 h 394"/>
                    <a:gd name="T10" fmla="*/ 78 w 158"/>
                    <a:gd name="T11" fmla="*/ 393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94">
                      <a:moveTo>
                        <a:pt x="78" y="393"/>
                      </a:moveTo>
                      <a:lnTo>
                        <a:pt x="0" y="393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93"/>
                      </a:lnTo>
                      <a:lnTo>
                        <a:pt x="78" y="393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50">
                  <a:extLst>
                    <a:ext uri="{FF2B5EF4-FFF2-40B4-BE49-F238E27FC236}">
                      <a16:creationId xmlns:a16="http://schemas.microsoft.com/office/drawing/2014/main" id="{68F64645-6D06-4CAF-8D1E-9C81BFD239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5075" y="4420233"/>
                  <a:ext cx="57150" cy="187325"/>
                </a:xfrm>
                <a:custGeom>
                  <a:avLst/>
                  <a:gdLst>
                    <a:gd name="T0" fmla="*/ 78 w 158"/>
                    <a:gd name="T1" fmla="*/ 519 h 520"/>
                    <a:gd name="T2" fmla="*/ 0 w 158"/>
                    <a:gd name="T3" fmla="*/ 519 h 520"/>
                    <a:gd name="T4" fmla="*/ 0 w 158"/>
                    <a:gd name="T5" fmla="*/ 0 h 520"/>
                    <a:gd name="T6" fmla="*/ 157 w 158"/>
                    <a:gd name="T7" fmla="*/ 0 h 520"/>
                    <a:gd name="T8" fmla="*/ 157 w 158"/>
                    <a:gd name="T9" fmla="*/ 519 h 520"/>
                    <a:gd name="T10" fmla="*/ 78 w 158"/>
                    <a:gd name="T11" fmla="*/ 519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0">
                      <a:moveTo>
                        <a:pt x="78" y="519"/>
                      </a:moveTo>
                      <a:lnTo>
                        <a:pt x="0" y="519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19"/>
                      </a:lnTo>
                      <a:lnTo>
                        <a:pt x="78" y="51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 51">
                  <a:extLst>
                    <a:ext uri="{FF2B5EF4-FFF2-40B4-BE49-F238E27FC236}">
                      <a16:creationId xmlns:a16="http://schemas.microsoft.com/office/drawing/2014/main" id="{7BC043EE-243C-446A-A2D5-112E56A0D9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8862" y="4420233"/>
                  <a:ext cx="57150" cy="187325"/>
                </a:xfrm>
                <a:custGeom>
                  <a:avLst/>
                  <a:gdLst>
                    <a:gd name="T0" fmla="*/ 79 w 158"/>
                    <a:gd name="T1" fmla="*/ 520 h 521"/>
                    <a:gd name="T2" fmla="*/ 0 w 158"/>
                    <a:gd name="T3" fmla="*/ 520 h 521"/>
                    <a:gd name="T4" fmla="*/ 0 w 158"/>
                    <a:gd name="T5" fmla="*/ 0 h 521"/>
                    <a:gd name="T6" fmla="*/ 157 w 158"/>
                    <a:gd name="T7" fmla="*/ 0 h 521"/>
                    <a:gd name="T8" fmla="*/ 157 w 158"/>
                    <a:gd name="T9" fmla="*/ 520 h 521"/>
                    <a:gd name="T10" fmla="*/ 79 w 158"/>
                    <a:gd name="T11" fmla="*/ 52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1">
                      <a:moveTo>
                        <a:pt x="79" y="520"/>
                      </a:moveTo>
                      <a:lnTo>
                        <a:pt x="0" y="5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20"/>
                      </a:lnTo>
                      <a:lnTo>
                        <a:pt x="79" y="52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52">
                  <a:extLst>
                    <a:ext uri="{FF2B5EF4-FFF2-40B4-BE49-F238E27FC236}">
                      <a16:creationId xmlns:a16="http://schemas.microsoft.com/office/drawing/2014/main" id="{0117D18B-F1DF-4607-B146-D7442CDFCC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4237" y="4534533"/>
                  <a:ext cx="57150" cy="73025"/>
                </a:xfrm>
                <a:custGeom>
                  <a:avLst/>
                  <a:gdLst>
                    <a:gd name="T0" fmla="*/ 79 w 158"/>
                    <a:gd name="T1" fmla="*/ 202 h 203"/>
                    <a:gd name="T2" fmla="*/ 0 w 158"/>
                    <a:gd name="T3" fmla="*/ 202 h 203"/>
                    <a:gd name="T4" fmla="*/ 0 w 158"/>
                    <a:gd name="T5" fmla="*/ 0 h 203"/>
                    <a:gd name="T6" fmla="*/ 157 w 158"/>
                    <a:gd name="T7" fmla="*/ 0 h 203"/>
                    <a:gd name="T8" fmla="*/ 157 w 158"/>
                    <a:gd name="T9" fmla="*/ 202 h 203"/>
                    <a:gd name="T10" fmla="*/ 79 w 158"/>
                    <a:gd name="T11" fmla="*/ 202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203">
                      <a:moveTo>
                        <a:pt x="7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202"/>
                      </a:lnTo>
                      <a:lnTo>
                        <a:pt x="79" y="202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reeform 53">
                  <a:extLst>
                    <a:ext uri="{FF2B5EF4-FFF2-40B4-BE49-F238E27FC236}">
                      <a16:creationId xmlns:a16="http://schemas.microsoft.com/office/drawing/2014/main" id="{A27B218E-94F6-414D-AA43-12A2E782ED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7762" y="4491670"/>
                  <a:ext cx="57150" cy="115888"/>
                </a:xfrm>
                <a:custGeom>
                  <a:avLst/>
                  <a:gdLst>
                    <a:gd name="T0" fmla="*/ 79 w 158"/>
                    <a:gd name="T1" fmla="*/ 320 h 321"/>
                    <a:gd name="T2" fmla="*/ 0 w 158"/>
                    <a:gd name="T3" fmla="*/ 320 h 321"/>
                    <a:gd name="T4" fmla="*/ 0 w 158"/>
                    <a:gd name="T5" fmla="*/ 0 h 321"/>
                    <a:gd name="T6" fmla="*/ 157 w 158"/>
                    <a:gd name="T7" fmla="*/ 0 h 321"/>
                    <a:gd name="T8" fmla="*/ 157 w 158"/>
                    <a:gd name="T9" fmla="*/ 320 h 321"/>
                    <a:gd name="T10" fmla="*/ 79 w 158"/>
                    <a:gd name="T11" fmla="*/ 32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21">
                      <a:moveTo>
                        <a:pt x="79" y="320"/>
                      </a:moveTo>
                      <a:lnTo>
                        <a:pt x="0" y="3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20"/>
                      </a:lnTo>
                      <a:lnTo>
                        <a:pt x="79" y="32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 54">
                  <a:extLst>
                    <a:ext uri="{FF2B5EF4-FFF2-40B4-BE49-F238E27FC236}">
                      <a16:creationId xmlns:a16="http://schemas.microsoft.com/office/drawing/2014/main" id="{BF1E040C-07EB-46CB-82B3-41DB8F7632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5337" y="4498020"/>
                  <a:ext cx="57150" cy="109538"/>
                </a:xfrm>
                <a:custGeom>
                  <a:avLst/>
                  <a:gdLst>
                    <a:gd name="T0" fmla="*/ 79 w 159"/>
                    <a:gd name="T1" fmla="*/ 305 h 306"/>
                    <a:gd name="T2" fmla="*/ 0 w 159"/>
                    <a:gd name="T3" fmla="*/ 305 h 306"/>
                    <a:gd name="T4" fmla="*/ 0 w 159"/>
                    <a:gd name="T5" fmla="*/ 0 h 306"/>
                    <a:gd name="T6" fmla="*/ 158 w 159"/>
                    <a:gd name="T7" fmla="*/ 0 h 306"/>
                    <a:gd name="T8" fmla="*/ 158 w 159"/>
                    <a:gd name="T9" fmla="*/ 305 h 306"/>
                    <a:gd name="T10" fmla="*/ 79 w 159"/>
                    <a:gd name="T11" fmla="*/ 305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306">
                      <a:moveTo>
                        <a:pt x="79" y="305"/>
                      </a:moveTo>
                      <a:lnTo>
                        <a:pt x="0" y="305"/>
                      </a:lnTo>
                      <a:lnTo>
                        <a:pt x="0" y="0"/>
                      </a:lnTo>
                      <a:lnTo>
                        <a:pt x="158" y="0"/>
                      </a:lnTo>
                      <a:lnTo>
                        <a:pt x="158" y="305"/>
                      </a:lnTo>
                      <a:lnTo>
                        <a:pt x="79" y="30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 55">
                  <a:extLst>
                    <a:ext uri="{FF2B5EF4-FFF2-40B4-BE49-F238E27FC236}">
                      <a16:creationId xmlns:a16="http://schemas.microsoft.com/office/drawing/2014/main" id="{310A281A-957C-4356-ABC9-B3C69401B3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2637" y="4288470"/>
                  <a:ext cx="520700" cy="179388"/>
                </a:xfrm>
                <a:custGeom>
                  <a:avLst/>
                  <a:gdLst>
                    <a:gd name="T0" fmla="*/ 325 w 1445"/>
                    <a:gd name="T1" fmla="*/ 496 h 497"/>
                    <a:gd name="T2" fmla="*/ 307 w 1445"/>
                    <a:gd name="T3" fmla="*/ 488 h 497"/>
                    <a:gd name="T4" fmla="*/ 0 w 1445"/>
                    <a:gd name="T5" fmla="*/ 236 h 497"/>
                    <a:gd name="T6" fmla="*/ 40 w 1445"/>
                    <a:gd name="T7" fmla="*/ 189 h 497"/>
                    <a:gd name="T8" fmla="*/ 328 w 1445"/>
                    <a:gd name="T9" fmla="*/ 425 h 497"/>
                    <a:gd name="T10" fmla="*/ 823 w 1445"/>
                    <a:gd name="T11" fmla="*/ 8 h 497"/>
                    <a:gd name="T12" fmla="*/ 846 w 1445"/>
                    <a:gd name="T13" fmla="*/ 0 h 497"/>
                    <a:gd name="T14" fmla="*/ 867 w 1445"/>
                    <a:gd name="T15" fmla="*/ 11 h 497"/>
                    <a:gd name="T16" fmla="*/ 1095 w 1445"/>
                    <a:gd name="T17" fmla="*/ 289 h 497"/>
                    <a:gd name="T18" fmla="*/ 1402 w 1445"/>
                    <a:gd name="T19" fmla="*/ 11 h 497"/>
                    <a:gd name="T20" fmla="*/ 1444 w 1445"/>
                    <a:gd name="T21" fmla="*/ 58 h 497"/>
                    <a:gd name="T22" fmla="*/ 1114 w 1445"/>
                    <a:gd name="T23" fmla="*/ 357 h 497"/>
                    <a:gd name="T24" fmla="*/ 1090 w 1445"/>
                    <a:gd name="T25" fmla="*/ 365 h 497"/>
                    <a:gd name="T26" fmla="*/ 1069 w 1445"/>
                    <a:gd name="T27" fmla="*/ 354 h 497"/>
                    <a:gd name="T28" fmla="*/ 841 w 1445"/>
                    <a:gd name="T29" fmla="*/ 76 h 497"/>
                    <a:gd name="T30" fmla="*/ 352 w 1445"/>
                    <a:gd name="T31" fmla="*/ 491 h 497"/>
                    <a:gd name="T32" fmla="*/ 325 w 1445"/>
                    <a:gd name="T33" fmla="*/ 49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45" h="497">
                      <a:moveTo>
                        <a:pt x="325" y="496"/>
                      </a:moveTo>
                      <a:cubicBezTo>
                        <a:pt x="318" y="496"/>
                        <a:pt x="312" y="493"/>
                        <a:pt x="307" y="488"/>
                      </a:cubicBezTo>
                      <a:lnTo>
                        <a:pt x="0" y="236"/>
                      </a:lnTo>
                      <a:lnTo>
                        <a:pt x="40" y="189"/>
                      </a:lnTo>
                      <a:lnTo>
                        <a:pt x="328" y="425"/>
                      </a:lnTo>
                      <a:lnTo>
                        <a:pt x="823" y="8"/>
                      </a:lnTo>
                      <a:cubicBezTo>
                        <a:pt x="828" y="3"/>
                        <a:pt x="836" y="0"/>
                        <a:pt x="846" y="0"/>
                      </a:cubicBezTo>
                      <a:cubicBezTo>
                        <a:pt x="854" y="0"/>
                        <a:pt x="862" y="6"/>
                        <a:pt x="867" y="11"/>
                      </a:cubicBezTo>
                      <a:lnTo>
                        <a:pt x="1095" y="289"/>
                      </a:lnTo>
                      <a:lnTo>
                        <a:pt x="1402" y="11"/>
                      </a:lnTo>
                      <a:lnTo>
                        <a:pt x="1444" y="58"/>
                      </a:lnTo>
                      <a:lnTo>
                        <a:pt x="1114" y="357"/>
                      </a:lnTo>
                      <a:cubicBezTo>
                        <a:pt x="1108" y="362"/>
                        <a:pt x="1098" y="365"/>
                        <a:pt x="1090" y="365"/>
                      </a:cubicBezTo>
                      <a:cubicBezTo>
                        <a:pt x="1082" y="365"/>
                        <a:pt x="1074" y="360"/>
                        <a:pt x="1069" y="354"/>
                      </a:cubicBezTo>
                      <a:lnTo>
                        <a:pt x="841" y="76"/>
                      </a:lnTo>
                      <a:lnTo>
                        <a:pt x="352" y="491"/>
                      </a:lnTo>
                      <a:cubicBezTo>
                        <a:pt x="341" y="493"/>
                        <a:pt x="333" y="496"/>
                        <a:pt x="325" y="496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77E2118-CB1B-42EC-A59E-0F947150B9F0}"/>
                </a:ext>
              </a:extLst>
            </p:cNvPr>
            <p:cNvSpPr/>
            <p:nvPr/>
          </p:nvSpPr>
          <p:spPr>
            <a:xfrm>
              <a:off x="10565918" y="2106902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Telemetry/</a:t>
              </a:r>
              <a:b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</a:b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Monitoring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B41CA87-476E-466B-AFC6-F591413C91C1}"/>
              </a:ext>
            </a:extLst>
          </p:cNvPr>
          <p:cNvGrpSpPr/>
          <p:nvPr/>
        </p:nvGrpSpPr>
        <p:grpSpPr>
          <a:xfrm>
            <a:off x="7483636" y="3102137"/>
            <a:ext cx="1192457" cy="1192457"/>
            <a:chOff x="283219" y="1109378"/>
            <a:chExt cx="1192457" cy="1192457"/>
          </a:xfrm>
        </p:grpSpPr>
        <p:pic>
          <p:nvPicPr>
            <p:cNvPr id="126" name="Graphic 85">
              <a:extLst>
                <a:ext uri="{FF2B5EF4-FFF2-40B4-BE49-F238E27FC236}">
                  <a16:creationId xmlns:a16="http://schemas.microsoft.com/office/drawing/2014/main" id="{6926BF3F-BA36-4B49-9C36-00625411A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3219" y="1109378"/>
              <a:ext cx="1192457" cy="1192457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22494E8-B4A7-4B5E-8B5A-F53345775D35}"/>
                </a:ext>
              </a:extLst>
            </p:cNvPr>
            <p:cNvSpPr/>
            <p:nvPr/>
          </p:nvSpPr>
          <p:spPr>
            <a:xfrm>
              <a:off x="470961" y="205912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Logging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EC45CB-A73F-4293-829B-76583E50B818}"/>
              </a:ext>
            </a:extLst>
          </p:cNvPr>
          <p:cNvGrpSpPr/>
          <p:nvPr/>
        </p:nvGrpSpPr>
        <p:grpSpPr>
          <a:xfrm>
            <a:off x="6382199" y="3221582"/>
            <a:ext cx="918890" cy="543828"/>
            <a:chOff x="2442235" y="4963541"/>
            <a:chExt cx="1013320" cy="7638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7979CE-7835-4B57-B793-EED23DB5A045}"/>
                </a:ext>
              </a:extLst>
            </p:cNvPr>
            <p:cNvGrpSpPr/>
            <p:nvPr/>
          </p:nvGrpSpPr>
          <p:grpSpPr>
            <a:xfrm>
              <a:off x="2608290" y="4963541"/>
              <a:ext cx="728790" cy="602094"/>
              <a:chOff x="2608290" y="5138148"/>
              <a:chExt cx="728790" cy="60209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3CD58F-2D75-4BBD-BEFE-5A606B234948}"/>
                  </a:ext>
                </a:extLst>
              </p:cNvPr>
              <p:cNvSpPr/>
              <p:nvPr/>
            </p:nvSpPr>
            <p:spPr>
              <a:xfrm>
                <a:off x="2608290" y="5138148"/>
                <a:ext cx="728790" cy="602094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BF2F976-6AB2-4EF5-99FE-95F776075209}"/>
                  </a:ext>
                </a:extLst>
              </p:cNvPr>
              <p:cNvGrpSpPr/>
              <p:nvPr/>
            </p:nvGrpSpPr>
            <p:grpSpPr>
              <a:xfrm>
                <a:off x="2691708" y="5235297"/>
                <a:ext cx="557643" cy="388382"/>
                <a:chOff x="2158952" y="5020277"/>
                <a:chExt cx="674688" cy="469900"/>
              </a:xfrm>
            </p:grpSpPr>
            <p:sp>
              <p:nvSpPr>
                <p:cNvPr id="164" name="Freeform 4">
                  <a:extLst>
                    <a:ext uri="{FF2B5EF4-FFF2-40B4-BE49-F238E27FC236}">
                      <a16:creationId xmlns:a16="http://schemas.microsoft.com/office/drawing/2014/main" id="{41B0E2E2-C910-47EE-83B0-D6F66B9A2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3902" y="5256814"/>
                  <a:ext cx="28575" cy="31750"/>
                </a:xfrm>
                <a:custGeom>
                  <a:avLst/>
                  <a:gdLst>
                    <a:gd name="T0" fmla="*/ 0 w 80"/>
                    <a:gd name="T1" fmla="*/ 44 h 90"/>
                    <a:gd name="T2" fmla="*/ 39 w 80"/>
                    <a:gd name="T3" fmla="*/ 89 h 90"/>
                    <a:gd name="T4" fmla="*/ 79 w 80"/>
                    <a:gd name="T5" fmla="*/ 57 h 90"/>
                    <a:gd name="T6" fmla="*/ 79 w 80"/>
                    <a:gd name="T7" fmla="*/ 21 h 90"/>
                    <a:gd name="T8" fmla="*/ 39 w 80"/>
                    <a:gd name="T9" fmla="*/ 0 h 90"/>
                    <a:gd name="T10" fmla="*/ 0 w 80"/>
                    <a:gd name="T11" fmla="*/ 4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90">
                      <a:moveTo>
                        <a:pt x="0" y="44"/>
                      </a:moveTo>
                      <a:cubicBezTo>
                        <a:pt x="0" y="68"/>
                        <a:pt x="13" y="89"/>
                        <a:pt x="39" y="89"/>
                      </a:cubicBezTo>
                      <a:cubicBezTo>
                        <a:pt x="55" y="89"/>
                        <a:pt x="71" y="78"/>
                        <a:pt x="79" y="57"/>
                      </a:cubicBezTo>
                      <a:lnTo>
                        <a:pt x="79" y="21"/>
                      </a:lnTo>
                      <a:cubicBezTo>
                        <a:pt x="68" y="8"/>
                        <a:pt x="52" y="0"/>
                        <a:pt x="39" y="0"/>
                      </a:cubicBezTo>
                      <a:cubicBezTo>
                        <a:pt x="10" y="0"/>
                        <a:pt x="0" y="23"/>
                        <a:pt x="0" y="4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32B8BD64-D2C6-4036-A1FE-DAADA1829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147277"/>
                  <a:ext cx="471488" cy="273050"/>
                </a:xfrm>
                <a:custGeom>
                  <a:avLst/>
                  <a:gdLst>
                    <a:gd name="T0" fmla="*/ 1206 w 1309"/>
                    <a:gd name="T1" fmla="*/ 0 h 758"/>
                    <a:gd name="T2" fmla="*/ 0 w 1309"/>
                    <a:gd name="T3" fmla="*/ 0 h 758"/>
                    <a:gd name="T4" fmla="*/ 0 w 1309"/>
                    <a:gd name="T5" fmla="*/ 125 h 758"/>
                    <a:gd name="T6" fmla="*/ 0 w 1309"/>
                    <a:gd name="T7" fmla="*/ 125 h 758"/>
                    <a:gd name="T8" fmla="*/ 571 w 1309"/>
                    <a:gd name="T9" fmla="*/ 705 h 758"/>
                    <a:gd name="T10" fmla="*/ 697 w 1309"/>
                    <a:gd name="T11" fmla="*/ 757 h 758"/>
                    <a:gd name="T12" fmla="*/ 697 w 1309"/>
                    <a:gd name="T13" fmla="*/ 757 h 758"/>
                    <a:gd name="T14" fmla="*/ 823 w 1309"/>
                    <a:gd name="T15" fmla="*/ 705 h 758"/>
                    <a:gd name="T16" fmla="*/ 1308 w 1309"/>
                    <a:gd name="T17" fmla="*/ 212 h 758"/>
                    <a:gd name="T18" fmla="*/ 1206 w 1309"/>
                    <a:gd name="T19" fmla="*/ 0 h 758"/>
                    <a:gd name="T20" fmla="*/ 794 w 1309"/>
                    <a:gd name="T21" fmla="*/ 445 h 758"/>
                    <a:gd name="T22" fmla="*/ 739 w 1309"/>
                    <a:gd name="T23" fmla="*/ 406 h 758"/>
                    <a:gd name="T24" fmla="*/ 681 w 1309"/>
                    <a:gd name="T25" fmla="*/ 435 h 758"/>
                    <a:gd name="T26" fmla="*/ 603 w 1309"/>
                    <a:gd name="T27" fmla="*/ 348 h 758"/>
                    <a:gd name="T28" fmla="*/ 681 w 1309"/>
                    <a:gd name="T29" fmla="*/ 259 h 758"/>
                    <a:gd name="T30" fmla="*/ 729 w 1309"/>
                    <a:gd name="T31" fmla="*/ 280 h 758"/>
                    <a:gd name="T32" fmla="*/ 729 w 1309"/>
                    <a:gd name="T33" fmla="*/ 272 h 758"/>
                    <a:gd name="T34" fmla="*/ 736 w 1309"/>
                    <a:gd name="T35" fmla="*/ 264 h 758"/>
                    <a:gd name="T36" fmla="*/ 768 w 1309"/>
                    <a:gd name="T37" fmla="*/ 264 h 758"/>
                    <a:gd name="T38" fmla="*/ 776 w 1309"/>
                    <a:gd name="T39" fmla="*/ 272 h 758"/>
                    <a:gd name="T40" fmla="*/ 776 w 1309"/>
                    <a:gd name="T41" fmla="*/ 346 h 758"/>
                    <a:gd name="T42" fmla="*/ 797 w 1309"/>
                    <a:gd name="T43" fmla="*/ 401 h 758"/>
                    <a:gd name="T44" fmla="*/ 828 w 1309"/>
                    <a:gd name="T45" fmla="*/ 340 h 758"/>
                    <a:gd name="T46" fmla="*/ 697 w 1309"/>
                    <a:gd name="T47" fmla="*/ 215 h 758"/>
                    <a:gd name="T48" fmla="*/ 569 w 1309"/>
                    <a:gd name="T49" fmla="*/ 348 h 758"/>
                    <a:gd name="T50" fmla="*/ 697 w 1309"/>
                    <a:gd name="T51" fmla="*/ 482 h 758"/>
                    <a:gd name="T52" fmla="*/ 750 w 1309"/>
                    <a:gd name="T53" fmla="*/ 471 h 758"/>
                    <a:gd name="T54" fmla="*/ 760 w 1309"/>
                    <a:gd name="T55" fmla="*/ 474 h 758"/>
                    <a:gd name="T56" fmla="*/ 776 w 1309"/>
                    <a:gd name="T57" fmla="*/ 503 h 758"/>
                    <a:gd name="T58" fmla="*/ 773 w 1309"/>
                    <a:gd name="T59" fmla="*/ 513 h 758"/>
                    <a:gd name="T60" fmla="*/ 697 w 1309"/>
                    <a:gd name="T61" fmla="*/ 529 h 758"/>
                    <a:gd name="T62" fmla="*/ 516 w 1309"/>
                    <a:gd name="T63" fmla="*/ 348 h 758"/>
                    <a:gd name="T64" fmla="*/ 700 w 1309"/>
                    <a:gd name="T65" fmla="*/ 167 h 758"/>
                    <a:gd name="T66" fmla="*/ 886 w 1309"/>
                    <a:gd name="T67" fmla="*/ 338 h 758"/>
                    <a:gd name="T68" fmla="*/ 794 w 1309"/>
                    <a:gd name="T69" fmla="*/ 445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09" h="758">
                      <a:moveTo>
                        <a:pt x="1206" y="0"/>
                      </a:moveTo>
                      <a:lnTo>
                        <a:pt x="0" y="0"/>
                      </a:lnTo>
                      <a:lnTo>
                        <a:pt x="0" y="125"/>
                      </a:lnTo>
                      <a:lnTo>
                        <a:pt x="0" y="125"/>
                      </a:lnTo>
                      <a:lnTo>
                        <a:pt x="571" y="705"/>
                      </a:lnTo>
                      <a:cubicBezTo>
                        <a:pt x="605" y="739"/>
                        <a:pt x="650" y="757"/>
                        <a:pt x="697" y="757"/>
                      </a:cubicBezTo>
                      <a:lnTo>
                        <a:pt x="697" y="757"/>
                      </a:lnTo>
                      <a:cubicBezTo>
                        <a:pt x="744" y="757"/>
                        <a:pt x="789" y="739"/>
                        <a:pt x="823" y="705"/>
                      </a:cubicBezTo>
                      <a:lnTo>
                        <a:pt x="1308" y="212"/>
                      </a:lnTo>
                      <a:cubicBezTo>
                        <a:pt x="1250" y="154"/>
                        <a:pt x="1216" y="81"/>
                        <a:pt x="1206" y="0"/>
                      </a:cubicBezTo>
                      <a:close/>
                      <a:moveTo>
                        <a:pt x="794" y="445"/>
                      </a:moveTo>
                      <a:cubicBezTo>
                        <a:pt x="773" y="445"/>
                        <a:pt x="752" y="437"/>
                        <a:pt x="739" y="406"/>
                      </a:cubicBezTo>
                      <a:cubicBezTo>
                        <a:pt x="729" y="424"/>
                        <a:pt x="705" y="435"/>
                        <a:pt x="681" y="435"/>
                      </a:cubicBezTo>
                      <a:cubicBezTo>
                        <a:pt x="634" y="435"/>
                        <a:pt x="603" y="395"/>
                        <a:pt x="603" y="348"/>
                      </a:cubicBezTo>
                      <a:cubicBezTo>
                        <a:pt x="603" y="306"/>
                        <a:pt x="632" y="259"/>
                        <a:pt x="681" y="259"/>
                      </a:cubicBezTo>
                      <a:cubicBezTo>
                        <a:pt x="697" y="259"/>
                        <a:pt x="718" y="267"/>
                        <a:pt x="729" y="280"/>
                      </a:cubicBezTo>
                      <a:lnTo>
                        <a:pt x="729" y="272"/>
                      </a:lnTo>
                      <a:cubicBezTo>
                        <a:pt x="729" y="267"/>
                        <a:pt x="731" y="264"/>
                        <a:pt x="736" y="264"/>
                      </a:cubicBezTo>
                      <a:lnTo>
                        <a:pt x="768" y="264"/>
                      </a:lnTo>
                      <a:cubicBezTo>
                        <a:pt x="773" y="264"/>
                        <a:pt x="776" y="267"/>
                        <a:pt x="776" y="272"/>
                      </a:cubicBezTo>
                      <a:lnTo>
                        <a:pt x="776" y="346"/>
                      </a:lnTo>
                      <a:cubicBezTo>
                        <a:pt x="776" y="388"/>
                        <a:pt x="784" y="401"/>
                        <a:pt x="797" y="401"/>
                      </a:cubicBezTo>
                      <a:cubicBezTo>
                        <a:pt x="818" y="401"/>
                        <a:pt x="828" y="369"/>
                        <a:pt x="828" y="340"/>
                      </a:cubicBezTo>
                      <a:cubicBezTo>
                        <a:pt x="828" y="262"/>
                        <a:pt x="778" y="215"/>
                        <a:pt x="697" y="215"/>
                      </a:cubicBezTo>
                      <a:cubicBezTo>
                        <a:pt x="624" y="215"/>
                        <a:pt x="569" y="272"/>
                        <a:pt x="569" y="348"/>
                      </a:cubicBezTo>
                      <a:cubicBezTo>
                        <a:pt x="569" y="422"/>
                        <a:pt x="624" y="482"/>
                        <a:pt x="697" y="482"/>
                      </a:cubicBezTo>
                      <a:cubicBezTo>
                        <a:pt x="715" y="482"/>
                        <a:pt x="734" y="479"/>
                        <a:pt x="750" y="471"/>
                      </a:cubicBezTo>
                      <a:cubicBezTo>
                        <a:pt x="752" y="469"/>
                        <a:pt x="757" y="471"/>
                        <a:pt x="760" y="474"/>
                      </a:cubicBezTo>
                      <a:lnTo>
                        <a:pt x="776" y="503"/>
                      </a:lnTo>
                      <a:cubicBezTo>
                        <a:pt x="778" y="506"/>
                        <a:pt x="776" y="511"/>
                        <a:pt x="773" y="513"/>
                      </a:cubicBezTo>
                      <a:cubicBezTo>
                        <a:pt x="747" y="524"/>
                        <a:pt x="723" y="529"/>
                        <a:pt x="697" y="529"/>
                      </a:cubicBezTo>
                      <a:cubicBezTo>
                        <a:pt x="597" y="529"/>
                        <a:pt x="516" y="448"/>
                        <a:pt x="516" y="348"/>
                      </a:cubicBezTo>
                      <a:cubicBezTo>
                        <a:pt x="516" y="246"/>
                        <a:pt x="597" y="167"/>
                        <a:pt x="700" y="167"/>
                      </a:cubicBezTo>
                      <a:cubicBezTo>
                        <a:pt x="805" y="167"/>
                        <a:pt x="886" y="236"/>
                        <a:pt x="886" y="338"/>
                      </a:cubicBezTo>
                      <a:cubicBezTo>
                        <a:pt x="878" y="395"/>
                        <a:pt x="852" y="445"/>
                        <a:pt x="794" y="44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47CBDAE8-2CA1-41BB-B8DF-085EC039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427" y="5026627"/>
                  <a:ext cx="369888" cy="33337"/>
                </a:xfrm>
                <a:custGeom>
                  <a:avLst/>
                  <a:gdLst>
                    <a:gd name="T0" fmla="*/ 1027 w 1028"/>
                    <a:gd name="T1" fmla="*/ 0 h 92"/>
                    <a:gd name="T2" fmla="*/ 0 w 1028"/>
                    <a:gd name="T3" fmla="*/ 0 h 92"/>
                    <a:gd name="T4" fmla="*/ 0 w 1028"/>
                    <a:gd name="T5" fmla="*/ 91 h 92"/>
                    <a:gd name="T6" fmla="*/ 938 w 1028"/>
                    <a:gd name="T7" fmla="*/ 91 h 92"/>
                    <a:gd name="T8" fmla="*/ 1027 w 1028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8" h="92">
                      <a:moveTo>
                        <a:pt x="1027" y="0"/>
                      </a:moveTo>
                      <a:lnTo>
                        <a:pt x="0" y="0"/>
                      </a:lnTo>
                      <a:lnTo>
                        <a:pt x="0" y="91"/>
                      </a:lnTo>
                      <a:lnTo>
                        <a:pt x="938" y="91"/>
                      </a:lnTo>
                      <a:cubicBezTo>
                        <a:pt x="965" y="55"/>
                        <a:pt x="993" y="23"/>
                        <a:pt x="102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6A79B5F3-00E7-411C-B5CB-0410D612C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915" y="5248877"/>
                  <a:ext cx="33337" cy="134937"/>
                </a:xfrm>
                <a:custGeom>
                  <a:avLst/>
                  <a:gdLst>
                    <a:gd name="T0" fmla="*/ 0 w 93"/>
                    <a:gd name="T1" fmla="*/ 29 h 374"/>
                    <a:gd name="T2" fmla="*/ 0 w 93"/>
                    <a:gd name="T3" fmla="*/ 373 h 374"/>
                    <a:gd name="T4" fmla="*/ 92 w 93"/>
                    <a:gd name="T5" fmla="*/ 373 h 374"/>
                    <a:gd name="T6" fmla="*/ 92 w 93"/>
                    <a:gd name="T7" fmla="*/ 0 h 374"/>
                    <a:gd name="T8" fmla="*/ 0 w 93"/>
                    <a:gd name="T9" fmla="*/ 29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374">
                      <a:moveTo>
                        <a:pt x="0" y="29"/>
                      </a:moveTo>
                      <a:lnTo>
                        <a:pt x="0" y="373"/>
                      </a:lnTo>
                      <a:lnTo>
                        <a:pt x="92" y="373"/>
                      </a:lnTo>
                      <a:lnTo>
                        <a:pt x="92" y="0"/>
                      </a:lnTo>
                      <a:cubicBezTo>
                        <a:pt x="63" y="13"/>
                        <a:pt x="31" y="24"/>
                        <a:pt x="0" y="2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081968B6-B988-4FDD-914C-85883BBDD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590" y="5256814"/>
                  <a:ext cx="33337" cy="185738"/>
                </a:xfrm>
                <a:custGeom>
                  <a:avLst/>
                  <a:gdLst>
                    <a:gd name="T0" fmla="*/ 0 w 93"/>
                    <a:gd name="T1" fmla="*/ 0 h 518"/>
                    <a:gd name="T2" fmla="*/ 0 w 93"/>
                    <a:gd name="T3" fmla="*/ 517 h 518"/>
                    <a:gd name="T4" fmla="*/ 92 w 93"/>
                    <a:gd name="T5" fmla="*/ 517 h 518"/>
                    <a:gd name="T6" fmla="*/ 92 w 93"/>
                    <a:gd name="T7" fmla="*/ 13 h 518"/>
                    <a:gd name="T8" fmla="*/ 0 w 93"/>
                    <a:gd name="T9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518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92" y="517"/>
                      </a:lnTo>
                      <a:lnTo>
                        <a:pt x="92" y="13"/>
                      </a:lnTo>
                      <a:cubicBezTo>
                        <a:pt x="61" y="13"/>
                        <a:pt x="29" y="8"/>
                        <a:pt x="0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A61F1774-3D7B-45B0-A1E1-74218D40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690" y="5086952"/>
                  <a:ext cx="384175" cy="33337"/>
                </a:xfrm>
                <a:custGeom>
                  <a:avLst/>
                  <a:gdLst>
                    <a:gd name="T0" fmla="*/ 1067 w 1068"/>
                    <a:gd name="T1" fmla="*/ 0 h 93"/>
                    <a:gd name="T2" fmla="*/ 0 w 1068"/>
                    <a:gd name="T3" fmla="*/ 0 h 93"/>
                    <a:gd name="T4" fmla="*/ 0 w 1068"/>
                    <a:gd name="T5" fmla="*/ 92 h 93"/>
                    <a:gd name="T6" fmla="*/ 1046 w 1068"/>
                    <a:gd name="T7" fmla="*/ 92 h 93"/>
                    <a:gd name="T8" fmla="*/ 1067 w 106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8" h="93">
                      <a:moveTo>
                        <a:pt x="1067" y="0"/>
                      </a:moveTo>
                      <a:lnTo>
                        <a:pt x="0" y="0"/>
                      </a:lnTo>
                      <a:lnTo>
                        <a:pt x="0" y="92"/>
                      </a:lnTo>
                      <a:lnTo>
                        <a:pt x="1046" y="92"/>
                      </a:lnTo>
                      <a:cubicBezTo>
                        <a:pt x="1048" y="58"/>
                        <a:pt x="1056" y="29"/>
                        <a:pt x="106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0">
                  <a:extLst>
                    <a:ext uri="{FF2B5EF4-FFF2-40B4-BE49-F238E27FC236}">
                      <a16:creationId xmlns:a16="http://schemas.microsoft.com/office/drawing/2014/main" id="{E48A5ABD-0AFE-484A-A702-572FB30D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218714"/>
                  <a:ext cx="500063" cy="271463"/>
                </a:xfrm>
                <a:custGeom>
                  <a:avLst/>
                  <a:gdLst>
                    <a:gd name="T0" fmla="*/ 1350 w 1391"/>
                    <a:gd name="T1" fmla="*/ 45 h 754"/>
                    <a:gd name="T2" fmla="*/ 863 w 1391"/>
                    <a:gd name="T3" fmla="*/ 541 h 754"/>
                    <a:gd name="T4" fmla="*/ 697 w 1391"/>
                    <a:gd name="T5" fmla="*/ 609 h 754"/>
                    <a:gd name="T6" fmla="*/ 697 w 1391"/>
                    <a:gd name="T7" fmla="*/ 609 h 754"/>
                    <a:gd name="T8" fmla="*/ 532 w 1391"/>
                    <a:gd name="T9" fmla="*/ 541 h 754"/>
                    <a:gd name="T10" fmla="*/ 0 w 1391"/>
                    <a:gd name="T11" fmla="*/ 0 h 754"/>
                    <a:gd name="T12" fmla="*/ 0 w 1391"/>
                    <a:gd name="T13" fmla="*/ 753 h 754"/>
                    <a:gd name="T14" fmla="*/ 1390 w 1391"/>
                    <a:gd name="T15" fmla="*/ 753 h 754"/>
                    <a:gd name="T16" fmla="*/ 1390 w 1391"/>
                    <a:gd name="T17" fmla="*/ 71 h 754"/>
                    <a:gd name="T18" fmla="*/ 1350 w 1391"/>
                    <a:gd name="T19" fmla="*/ 4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1" h="754">
                      <a:moveTo>
                        <a:pt x="1350" y="45"/>
                      </a:moveTo>
                      <a:lnTo>
                        <a:pt x="863" y="541"/>
                      </a:lnTo>
                      <a:cubicBezTo>
                        <a:pt x="818" y="585"/>
                        <a:pt x="760" y="609"/>
                        <a:pt x="697" y="609"/>
                      </a:cubicBezTo>
                      <a:lnTo>
                        <a:pt x="697" y="609"/>
                      </a:lnTo>
                      <a:cubicBezTo>
                        <a:pt x="635" y="609"/>
                        <a:pt x="577" y="585"/>
                        <a:pt x="532" y="541"/>
                      </a:cubicBezTo>
                      <a:lnTo>
                        <a:pt x="0" y="0"/>
                      </a:lnTo>
                      <a:lnTo>
                        <a:pt x="0" y="753"/>
                      </a:lnTo>
                      <a:lnTo>
                        <a:pt x="1390" y="753"/>
                      </a:lnTo>
                      <a:lnTo>
                        <a:pt x="1390" y="71"/>
                      </a:lnTo>
                      <a:cubicBezTo>
                        <a:pt x="1376" y="66"/>
                        <a:pt x="1363" y="56"/>
                        <a:pt x="1350" y="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70B493B6-0A51-46BA-A21F-F5C5F9A4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2977" y="5020277"/>
                  <a:ext cx="220663" cy="220662"/>
                </a:xfrm>
                <a:custGeom>
                  <a:avLst/>
                  <a:gdLst>
                    <a:gd name="T0" fmla="*/ 307 w 615"/>
                    <a:gd name="T1" fmla="*/ 0 h 614"/>
                    <a:gd name="T2" fmla="*/ 0 w 615"/>
                    <a:gd name="T3" fmla="*/ 307 h 614"/>
                    <a:gd name="T4" fmla="*/ 307 w 615"/>
                    <a:gd name="T5" fmla="*/ 613 h 614"/>
                    <a:gd name="T6" fmla="*/ 614 w 615"/>
                    <a:gd name="T7" fmla="*/ 307 h 614"/>
                    <a:gd name="T8" fmla="*/ 307 w 615"/>
                    <a:gd name="T9" fmla="*/ 0 h 614"/>
                    <a:gd name="T10" fmla="*/ 446 w 615"/>
                    <a:gd name="T11" fmla="*/ 343 h 614"/>
                    <a:gd name="T12" fmla="*/ 482 w 615"/>
                    <a:gd name="T13" fmla="*/ 359 h 614"/>
                    <a:gd name="T14" fmla="*/ 488 w 615"/>
                    <a:gd name="T15" fmla="*/ 370 h 614"/>
                    <a:gd name="T16" fmla="*/ 477 w 615"/>
                    <a:gd name="T17" fmla="*/ 393 h 614"/>
                    <a:gd name="T18" fmla="*/ 467 w 615"/>
                    <a:gd name="T19" fmla="*/ 398 h 614"/>
                    <a:gd name="T20" fmla="*/ 430 w 615"/>
                    <a:gd name="T21" fmla="*/ 383 h 614"/>
                    <a:gd name="T22" fmla="*/ 383 w 615"/>
                    <a:gd name="T23" fmla="*/ 430 h 614"/>
                    <a:gd name="T24" fmla="*/ 399 w 615"/>
                    <a:gd name="T25" fmla="*/ 469 h 614"/>
                    <a:gd name="T26" fmla="*/ 393 w 615"/>
                    <a:gd name="T27" fmla="*/ 480 h 614"/>
                    <a:gd name="T28" fmla="*/ 370 w 615"/>
                    <a:gd name="T29" fmla="*/ 490 h 614"/>
                    <a:gd name="T30" fmla="*/ 359 w 615"/>
                    <a:gd name="T31" fmla="*/ 485 h 614"/>
                    <a:gd name="T32" fmla="*/ 344 w 615"/>
                    <a:gd name="T33" fmla="*/ 446 h 614"/>
                    <a:gd name="T34" fmla="*/ 312 w 615"/>
                    <a:gd name="T35" fmla="*/ 451 h 614"/>
                    <a:gd name="T36" fmla="*/ 278 w 615"/>
                    <a:gd name="T37" fmla="*/ 448 h 614"/>
                    <a:gd name="T38" fmla="*/ 262 w 615"/>
                    <a:gd name="T39" fmla="*/ 488 h 614"/>
                    <a:gd name="T40" fmla="*/ 252 w 615"/>
                    <a:gd name="T41" fmla="*/ 493 h 614"/>
                    <a:gd name="T42" fmla="*/ 228 w 615"/>
                    <a:gd name="T43" fmla="*/ 482 h 614"/>
                    <a:gd name="T44" fmla="*/ 223 w 615"/>
                    <a:gd name="T45" fmla="*/ 472 h 614"/>
                    <a:gd name="T46" fmla="*/ 239 w 615"/>
                    <a:gd name="T47" fmla="*/ 435 h 614"/>
                    <a:gd name="T48" fmla="*/ 191 w 615"/>
                    <a:gd name="T49" fmla="*/ 388 h 614"/>
                    <a:gd name="T50" fmla="*/ 155 w 615"/>
                    <a:gd name="T51" fmla="*/ 404 h 614"/>
                    <a:gd name="T52" fmla="*/ 144 w 615"/>
                    <a:gd name="T53" fmla="*/ 398 h 614"/>
                    <a:gd name="T54" fmla="*/ 134 w 615"/>
                    <a:gd name="T55" fmla="*/ 375 h 614"/>
                    <a:gd name="T56" fmla="*/ 139 w 615"/>
                    <a:gd name="T57" fmla="*/ 364 h 614"/>
                    <a:gd name="T58" fmla="*/ 176 w 615"/>
                    <a:gd name="T59" fmla="*/ 349 h 614"/>
                    <a:gd name="T60" fmla="*/ 176 w 615"/>
                    <a:gd name="T61" fmla="*/ 283 h 614"/>
                    <a:gd name="T62" fmla="*/ 139 w 615"/>
                    <a:gd name="T63" fmla="*/ 267 h 614"/>
                    <a:gd name="T64" fmla="*/ 134 w 615"/>
                    <a:gd name="T65" fmla="*/ 257 h 614"/>
                    <a:gd name="T66" fmla="*/ 144 w 615"/>
                    <a:gd name="T67" fmla="*/ 233 h 614"/>
                    <a:gd name="T68" fmla="*/ 155 w 615"/>
                    <a:gd name="T69" fmla="*/ 228 h 614"/>
                    <a:gd name="T70" fmla="*/ 191 w 615"/>
                    <a:gd name="T71" fmla="*/ 244 h 614"/>
                    <a:gd name="T72" fmla="*/ 239 w 615"/>
                    <a:gd name="T73" fmla="*/ 197 h 614"/>
                    <a:gd name="T74" fmla="*/ 223 w 615"/>
                    <a:gd name="T75" fmla="*/ 160 h 614"/>
                    <a:gd name="T76" fmla="*/ 228 w 615"/>
                    <a:gd name="T77" fmla="*/ 149 h 614"/>
                    <a:gd name="T78" fmla="*/ 252 w 615"/>
                    <a:gd name="T79" fmla="*/ 139 h 614"/>
                    <a:gd name="T80" fmla="*/ 262 w 615"/>
                    <a:gd name="T81" fmla="*/ 144 h 614"/>
                    <a:gd name="T82" fmla="*/ 278 w 615"/>
                    <a:gd name="T83" fmla="*/ 181 h 614"/>
                    <a:gd name="T84" fmla="*/ 344 w 615"/>
                    <a:gd name="T85" fmla="*/ 181 h 614"/>
                    <a:gd name="T86" fmla="*/ 359 w 615"/>
                    <a:gd name="T87" fmla="*/ 144 h 614"/>
                    <a:gd name="T88" fmla="*/ 370 w 615"/>
                    <a:gd name="T89" fmla="*/ 139 h 614"/>
                    <a:gd name="T90" fmla="*/ 393 w 615"/>
                    <a:gd name="T91" fmla="*/ 149 h 614"/>
                    <a:gd name="T92" fmla="*/ 399 w 615"/>
                    <a:gd name="T93" fmla="*/ 160 h 614"/>
                    <a:gd name="T94" fmla="*/ 383 w 615"/>
                    <a:gd name="T95" fmla="*/ 197 h 614"/>
                    <a:gd name="T96" fmla="*/ 430 w 615"/>
                    <a:gd name="T97" fmla="*/ 244 h 614"/>
                    <a:gd name="T98" fmla="*/ 467 w 615"/>
                    <a:gd name="T99" fmla="*/ 228 h 614"/>
                    <a:gd name="T100" fmla="*/ 477 w 615"/>
                    <a:gd name="T101" fmla="*/ 233 h 614"/>
                    <a:gd name="T102" fmla="*/ 488 w 615"/>
                    <a:gd name="T103" fmla="*/ 257 h 614"/>
                    <a:gd name="T104" fmla="*/ 482 w 615"/>
                    <a:gd name="T105" fmla="*/ 267 h 614"/>
                    <a:gd name="T106" fmla="*/ 446 w 615"/>
                    <a:gd name="T107" fmla="*/ 283 h 614"/>
                    <a:gd name="T108" fmla="*/ 446 w 615"/>
                    <a:gd name="T109" fmla="*/ 343 h 614"/>
                    <a:gd name="T110" fmla="*/ 393 w 615"/>
                    <a:gd name="T111" fmla="*/ 275 h 614"/>
                    <a:gd name="T112" fmla="*/ 344 w 615"/>
                    <a:gd name="T113" fmla="*/ 396 h 614"/>
                    <a:gd name="T114" fmla="*/ 223 w 615"/>
                    <a:gd name="T115" fmla="*/ 346 h 614"/>
                    <a:gd name="T116" fmla="*/ 273 w 615"/>
                    <a:gd name="T117" fmla="*/ 225 h 614"/>
                    <a:gd name="T118" fmla="*/ 309 w 615"/>
                    <a:gd name="T119" fmla="*/ 218 h 614"/>
                    <a:gd name="T120" fmla="*/ 393 w 615"/>
                    <a:gd name="T121" fmla="*/ 275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5" h="614">
                      <a:moveTo>
                        <a:pt x="307" y="0"/>
                      </a:moveTo>
                      <a:cubicBezTo>
                        <a:pt x="136" y="0"/>
                        <a:pt x="0" y="137"/>
                        <a:pt x="0" y="307"/>
                      </a:cubicBezTo>
                      <a:cubicBezTo>
                        <a:pt x="0" y="478"/>
                        <a:pt x="136" y="613"/>
                        <a:pt x="307" y="613"/>
                      </a:cubicBezTo>
                      <a:cubicBezTo>
                        <a:pt x="477" y="613"/>
                        <a:pt x="614" y="477"/>
                        <a:pt x="614" y="307"/>
                      </a:cubicBezTo>
                      <a:cubicBezTo>
                        <a:pt x="614" y="139"/>
                        <a:pt x="477" y="0"/>
                        <a:pt x="307" y="0"/>
                      </a:cubicBezTo>
                      <a:close/>
                      <a:moveTo>
                        <a:pt x="446" y="343"/>
                      </a:moveTo>
                      <a:lnTo>
                        <a:pt x="482" y="359"/>
                      </a:lnTo>
                      <a:cubicBezTo>
                        <a:pt x="488" y="362"/>
                        <a:pt x="490" y="367"/>
                        <a:pt x="488" y="370"/>
                      </a:cubicBezTo>
                      <a:lnTo>
                        <a:pt x="477" y="393"/>
                      </a:lnTo>
                      <a:cubicBezTo>
                        <a:pt x="475" y="398"/>
                        <a:pt x="469" y="401"/>
                        <a:pt x="467" y="398"/>
                      </a:cubicBezTo>
                      <a:lnTo>
                        <a:pt x="430" y="383"/>
                      </a:lnTo>
                      <a:cubicBezTo>
                        <a:pt x="420" y="401"/>
                        <a:pt x="404" y="417"/>
                        <a:pt x="383" y="430"/>
                      </a:cubicBezTo>
                      <a:lnTo>
                        <a:pt x="399" y="469"/>
                      </a:lnTo>
                      <a:cubicBezTo>
                        <a:pt x="401" y="474"/>
                        <a:pt x="399" y="480"/>
                        <a:pt x="393" y="480"/>
                      </a:cubicBezTo>
                      <a:lnTo>
                        <a:pt x="370" y="490"/>
                      </a:lnTo>
                      <a:cubicBezTo>
                        <a:pt x="365" y="493"/>
                        <a:pt x="359" y="490"/>
                        <a:pt x="359" y="485"/>
                      </a:cubicBezTo>
                      <a:lnTo>
                        <a:pt x="344" y="446"/>
                      </a:lnTo>
                      <a:cubicBezTo>
                        <a:pt x="333" y="448"/>
                        <a:pt x="323" y="451"/>
                        <a:pt x="312" y="451"/>
                      </a:cubicBezTo>
                      <a:cubicBezTo>
                        <a:pt x="302" y="451"/>
                        <a:pt x="291" y="448"/>
                        <a:pt x="278" y="448"/>
                      </a:cubicBezTo>
                      <a:lnTo>
                        <a:pt x="262" y="488"/>
                      </a:lnTo>
                      <a:cubicBezTo>
                        <a:pt x="260" y="493"/>
                        <a:pt x="254" y="495"/>
                        <a:pt x="252" y="493"/>
                      </a:cubicBezTo>
                      <a:lnTo>
                        <a:pt x="228" y="482"/>
                      </a:lnTo>
                      <a:cubicBezTo>
                        <a:pt x="223" y="480"/>
                        <a:pt x="220" y="474"/>
                        <a:pt x="223" y="472"/>
                      </a:cubicBezTo>
                      <a:lnTo>
                        <a:pt x="239" y="435"/>
                      </a:lnTo>
                      <a:cubicBezTo>
                        <a:pt x="220" y="425"/>
                        <a:pt x="205" y="409"/>
                        <a:pt x="191" y="388"/>
                      </a:cubicBezTo>
                      <a:lnTo>
                        <a:pt x="155" y="404"/>
                      </a:lnTo>
                      <a:cubicBezTo>
                        <a:pt x="150" y="406"/>
                        <a:pt x="144" y="404"/>
                        <a:pt x="144" y="398"/>
                      </a:cubicBezTo>
                      <a:lnTo>
                        <a:pt x="134" y="375"/>
                      </a:lnTo>
                      <a:cubicBezTo>
                        <a:pt x="131" y="370"/>
                        <a:pt x="134" y="364"/>
                        <a:pt x="139" y="364"/>
                      </a:cubicBezTo>
                      <a:lnTo>
                        <a:pt x="176" y="349"/>
                      </a:lnTo>
                      <a:cubicBezTo>
                        <a:pt x="171" y="328"/>
                        <a:pt x="171" y="304"/>
                        <a:pt x="176" y="283"/>
                      </a:cubicBezTo>
                      <a:lnTo>
                        <a:pt x="139" y="267"/>
                      </a:lnTo>
                      <a:cubicBezTo>
                        <a:pt x="134" y="265"/>
                        <a:pt x="131" y="259"/>
                        <a:pt x="134" y="257"/>
                      </a:cubicBezTo>
                      <a:lnTo>
                        <a:pt x="144" y="233"/>
                      </a:lnTo>
                      <a:cubicBezTo>
                        <a:pt x="147" y="228"/>
                        <a:pt x="152" y="225"/>
                        <a:pt x="155" y="228"/>
                      </a:cubicBezTo>
                      <a:lnTo>
                        <a:pt x="191" y="244"/>
                      </a:lnTo>
                      <a:cubicBezTo>
                        <a:pt x="202" y="225"/>
                        <a:pt x="218" y="210"/>
                        <a:pt x="239" y="197"/>
                      </a:cubicBezTo>
                      <a:lnTo>
                        <a:pt x="223" y="160"/>
                      </a:lnTo>
                      <a:cubicBezTo>
                        <a:pt x="220" y="155"/>
                        <a:pt x="223" y="149"/>
                        <a:pt x="228" y="149"/>
                      </a:cubicBezTo>
                      <a:lnTo>
                        <a:pt x="252" y="139"/>
                      </a:lnTo>
                      <a:cubicBezTo>
                        <a:pt x="257" y="136"/>
                        <a:pt x="262" y="139"/>
                        <a:pt x="262" y="144"/>
                      </a:cubicBezTo>
                      <a:lnTo>
                        <a:pt x="278" y="181"/>
                      </a:lnTo>
                      <a:cubicBezTo>
                        <a:pt x="299" y="176"/>
                        <a:pt x="323" y="176"/>
                        <a:pt x="344" y="181"/>
                      </a:cubicBezTo>
                      <a:lnTo>
                        <a:pt x="359" y="144"/>
                      </a:lnTo>
                      <a:cubicBezTo>
                        <a:pt x="362" y="139"/>
                        <a:pt x="367" y="136"/>
                        <a:pt x="370" y="139"/>
                      </a:cubicBezTo>
                      <a:lnTo>
                        <a:pt x="393" y="149"/>
                      </a:lnTo>
                      <a:cubicBezTo>
                        <a:pt x="399" y="152"/>
                        <a:pt x="401" y="157"/>
                        <a:pt x="399" y="160"/>
                      </a:cubicBezTo>
                      <a:lnTo>
                        <a:pt x="383" y="197"/>
                      </a:lnTo>
                      <a:cubicBezTo>
                        <a:pt x="401" y="207"/>
                        <a:pt x="417" y="223"/>
                        <a:pt x="430" y="244"/>
                      </a:cubicBezTo>
                      <a:lnTo>
                        <a:pt x="467" y="228"/>
                      </a:lnTo>
                      <a:cubicBezTo>
                        <a:pt x="472" y="225"/>
                        <a:pt x="477" y="228"/>
                        <a:pt x="477" y="233"/>
                      </a:cubicBezTo>
                      <a:lnTo>
                        <a:pt x="488" y="257"/>
                      </a:lnTo>
                      <a:cubicBezTo>
                        <a:pt x="490" y="262"/>
                        <a:pt x="488" y="267"/>
                        <a:pt x="482" y="267"/>
                      </a:cubicBezTo>
                      <a:lnTo>
                        <a:pt x="446" y="283"/>
                      </a:lnTo>
                      <a:cubicBezTo>
                        <a:pt x="451" y="299"/>
                        <a:pt x="451" y="320"/>
                        <a:pt x="446" y="343"/>
                      </a:cubicBezTo>
                      <a:close/>
                      <a:moveTo>
                        <a:pt x="393" y="275"/>
                      </a:moveTo>
                      <a:cubicBezTo>
                        <a:pt x="412" y="322"/>
                        <a:pt x="391" y="377"/>
                        <a:pt x="344" y="396"/>
                      </a:cubicBezTo>
                      <a:cubicBezTo>
                        <a:pt x="296" y="414"/>
                        <a:pt x="241" y="393"/>
                        <a:pt x="223" y="346"/>
                      </a:cubicBezTo>
                      <a:cubicBezTo>
                        <a:pt x="202" y="299"/>
                        <a:pt x="226" y="244"/>
                        <a:pt x="273" y="225"/>
                      </a:cubicBezTo>
                      <a:cubicBezTo>
                        <a:pt x="283" y="220"/>
                        <a:pt x="296" y="218"/>
                        <a:pt x="309" y="218"/>
                      </a:cubicBezTo>
                      <a:cubicBezTo>
                        <a:pt x="344" y="218"/>
                        <a:pt x="378" y="238"/>
                        <a:pt x="393" y="27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23A3039-EA6E-4560-A2B8-914CF8E7F3A3}"/>
                </a:ext>
              </a:extLst>
            </p:cNvPr>
            <p:cNvSpPr/>
            <p:nvPr/>
          </p:nvSpPr>
          <p:spPr>
            <a:xfrm>
              <a:off x="2442235" y="5511957"/>
              <a:ext cx="101332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Email Delivery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B27355B-F867-41EB-BA41-B2154304C3A4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BBD6A4F-398F-4044-A890-54B1995C48AA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91" name="Graphic 64">
              <a:extLst>
                <a:ext uri="{FF2B5EF4-FFF2-40B4-BE49-F238E27FC236}">
                  <a16:creationId xmlns:a16="http://schemas.microsoft.com/office/drawing/2014/main" id="{7818663B-1350-4618-8FC3-ECF8557D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74A8F73-4855-4D6F-AE52-85D20544C598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ED4841-BBFF-470C-B258-ACE164DA6144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Speech Bubble: Rectangle with Corners Rounded 93">
            <a:extLst>
              <a:ext uri="{FF2B5EF4-FFF2-40B4-BE49-F238E27FC236}">
                <a16:creationId xmlns:a16="http://schemas.microsoft.com/office/drawing/2014/main" id="{C19C07A8-637F-47CF-B256-0D607E6210E5}"/>
              </a:ext>
            </a:extLst>
          </p:cNvPr>
          <p:cNvSpPr/>
          <p:nvPr/>
        </p:nvSpPr>
        <p:spPr>
          <a:xfrm>
            <a:off x="98144" y="76610"/>
            <a:ext cx="2531635" cy="2404901"/>
          </a:xfrm>
          <a:custGeom>
            <a:avLst/>
            <a:gdLst>
              <a:gd name="connsiteX0" fmla="*/ 0 w 2531635"/>
              <a:gd name="connsiteY0" fmla="*/ 400825 h 2404901"/>
              <a:gd name="connsiteX1" fmla="*/ 400825 w 2531635"/>
              <a:gd name="connsiteY1" fmla="*/ 0 h 2404901"/>
              <a:gd name="connsiteX2" fmla="*/ 949566 w 2531635"/>
              <a:gd name="connsiteY2" fmla="*/ 0 h 2404901"/>
              <a:gd name="connsiteX3" fmla="*/ 1476787 w 2531635"/>
              <a:gd name="connsiteY3" fmla="*/ 0 h 2404901"/>
              <a:gd name="connsiteX4" fmla="*/ 1476787 w 2531635"/>
              <a:gd name="connsiteY4" fmla="*/ 0 h 2404901"/>
              <a:gd name="connsiteX5" fmla="*/ 1774254 w 2531635"/>
              <a:gd name="connsiteY5" fmla="*/ 0 h 2404901"/>
              <a:gd name="connsiteX6" fmla="*/ 2109696 w 2531635"/>
              <a:gd name="connsiteY6" fmla="*/ 0 h 2404901"/>
              <a:gd name="connsiteX7" fmla="*/ 2130810 w 2531635"/>
              <a:gd name="connsiteY7" fmla="*/ 0 h 2404901"/>
              <a:gd name="connsiteX8" fmla="*/ 2531635 w 2531635"/>
              <a:gd name="connsiteY8" fmla="*/ 400825 h 2404901"/>
              <a:gd name="connsiteX9" fmla="*/ 2531635 w 2531635"/>
              <a:gd name="connsiteY9" fmla="*/ 911862 h 2404901"/>
              <a:gd name="connsiteX10" fmla="*/ 2531635 w 2531635"/>
              <a:gd name="connsiteY10" fmla="*/ 1402859 h 2404901"/>
              <a:gd name="connsiteX11" fmla="*/ 2861507 w 2531635"/>
              <a:gd name="connsiteY11" fmla="*/ 1479812 h 2404901"/>
              <a:gd name="connsiteX12" fmla="*/ 3191379 w 2531635"/>
              <a:gd name="connsiteY12" fmla="*/ 1556765 h 2404901"/>
              <a:gd name="connsiteX13" fmla="*/ 2848312 w 2531635"/>
              <a:gd name="connsiteY13" fmla="*/ 1789371 h 2404901"/>
              <a:gd name="connsiteX14" fmla="*/ 2531635 w 2531635"/>
              <a:gd name="connsiteY14" fmla="*/ 2004084 h 2404901"/>
              <a:gd name="connsiteX15" fmla="*/ 2531635 w 2531635"/>
              <a:gd name="connsiteY15" fmla="*/ 2004076 h 2404901"/>
              <a:gd name="connsiteX16" fmla="*/ 2130810 w 2531635"/>
              <a:gd name="connsiteY16" fmla="*/ 2404901 h 2404901"/>
              <a:gd name="connsiteX17" fmla="*/ 2109696 w 2531635"/>
              <a:gd name="connsiteY17" fmla="*/ 2404901 h 2404901"/>
              <a:gd name="connsiteX18" fmla="*/ 1786912 w 2531635"/>
              <a:gd name="connsiteY18" fmla="*/ 2404901 h 2404901"/>
              <a:gd name="connsiteX19" fmla="*/ 1476787 w 2531635"/>
              <a:gd name="connsiteY19" fmla="*/ 2404901 h 2404901"/>
              <a:gd name="connsiteX20" fmla="*/ 1476787 w 2531635"/>
              <a:gd name="connsiteY20" fmla="*/ 2404901 h 2404901"/>
              <a:gd name="connsiteX21" fmla="*/ 938806 w 2531635"/>
              <a:gd name="connsiteY21" fmla="*/ 2404901 h 2404901"/>
              <a:gd name="connsiteX22" fmla="*/ 400825 w 2531635"/>
              <a:gd name="connsiteY22" fmla="*/ 2404901 h 2404901"/>
              <a:gd name="connsiteX23" fmla="*/ 0 w 2531635"/>
              <a:gd name="connsiteY23" fmla="*/ 2004076 h 2404901"/>
              <a:gd name="connsiteX24" fmla="*/ 0 w 2531635"/>
              <a:gd name="connsiteY24" fmla="*/ 2004084 h 2404901"/>
              <a:gd name="connsiteX25" fmla="*/ 0 w 2531635"/>
              <a:gd name="connsiteY25" fmla="*/ 1703472 h 2404901"/>
              <a:gd name="connsiteX26" fmla="*/ 0 w 2531635"/>
              <a:gd name="connsiteY26" fmla="*/ 1402859 h 2404901"/>
              <a:gd name="connsiteX27" fmla="*/ 0 w 2531635"/>
              <a:gd name="connsiteY27" fmla="*/ 1402859 h 2404901"/>
              <a:gd name="connsiteX28" fmla="*/ 0 w 2531635"/>
              <a:gd name="connsiteY28" fmla="*/ 881801 h 2404901"/>
              <a:gd name="connsiteX29" fmla="*/ 0 w 2531635"/>
              <a:gd name="connsiteY29" fmla="*/ 400825 h 240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31635" h="2404901" fill="none" extrusionOk="0">
                <a:moveTo>
                  <a:pt x="0" y="400825"/>
                </a:moveTo>
                <a:cubicBezTo>
                  <a:pt x="-64481" y="189786"/>
                  <a:pt x="212146" y="-10109"/>
                  <a:pt x="400825" y="0"/>
                </a:cubicBezTo>
                <a:cubicBezTo>
                  <a:pt x="532710" y="-63436"/>
                  <a:pt x="824922" y="20204"/>
                  <a:pt x="949566" y="0"/>
                </a:cubicBezTo>
                <a:cubicBezTo>
                  <a:pt x="1074210" y="-20204"/>
                  <a:pt x="1303088" y="42514"/>
                  <a:pt x="1476787" y="0"/>
                </a:cubicBezTo>
                <a:lnTo>
                  <a:pt x="1476787" y="0"/>
                </a:lnTo>
                <a:cubicBezTo>
                  <a:pt x="1618331" y="-34739"/>
                  <a:pt x="1638452" y="33488"/>
                  <a:pt x="1774254" y="0"/>
                </a:cubicBezTo>
                <a:cubicBezTo>
                  <a:pt x="1910056" y="-33488"/>
                  <a:pt x="2016399" y="34129"/>
                  <a:pt x="2109696" y="0"/>
                </a:cubicBezTo>
                <a:cubicBezTo>
                  <a:pt x="2115604" y="-1529"/>
                  <a:pt x="2122955" y="2136"/>
                  <a:pt x="2130810" y="0"/>
                </a:cubicBezTo>
                <a:cubicBezTo>
                  <a:pt x="2307671" y="-1456"/>
                  <a:pt x="2514148" y="181031"/>
                  <a:pt x="2531635" y="400825"/>
                </a:cubicBezTo>
                <a:cubicBezTo>
                  <a:pt x="2537215" y="543182"/>
                  <a:pt x="2475196" y="769012"/>
                  <a:pt x="2531635" y="911862"/>
                </a:cubicBezTo>
                <a:cubicBezTo>
                  <a:pt x="2588074" y="1054712"/>
                  <a:pt x="2500962" y="1229780"/>
                  <a:pt x="2531635" y="1402859"/>
                </a:cubicBezTo>
                <a:cubicBezTo>
                  <a:pt x="2676155" y="1400517"/>
                  <a:pt x="2779460" y="1477621"/>
                  <a:pt x="2861507" y="1479812"/>
                </a:cubicBezTo>
                <a:cubicBezTo>
                  <a:pt x="2943554" y="1482003"/>
                  <a:pt x="3064623" y="1545095"/>
                  <a:pt x="3191379" y="1556765"/>
                </a:cubicBezTo>
                <a:cubicBezTo>
                  <a:pt x="3066998" y="1651121"/>
                  <a:pt x="3011478" y="1669670"/>
                  <a:pt x="2848312" y="1789371"/>
                </a:cubicBezTo>
                <a:cubicBezTo>
                  <a:pt x="2685146" y="1909072"/>
                  <a:pt x="2622318" y="1911563"/>
                  <a:pt x="2531635" y="2004084"/>
                </a:cubicBezTo>
                <a:lnTo>
                  <a:pt x="2531635" y="2004076"/>
                </a:lnTo>
                <a:cubicBezTo>
                  <a:pt x="2508185" y="2198773"/>
                  <a:pt x="2372302" y="2420466"/>
                  <a:pt x="2130810" y="2404901"/>
                </a:cubicBezTo>
                <a:cubicBezTo>
                  <a:pt x="2125731" y="2406094"/>
                  <a:pt x="2116633" y="2404621"/>
                  <a:pt x="2109696" y="2404901"/>
                </a:cubicBezTo>
                <a:cubicBezTo>
                  <a:pt x="2029067" y="2414099"/>
                  <a:pt x="1875484" y="2368746"/>
                  <a:pt x="1786912" y="2404901"/>
                </a:cubicBezTo>
                <a:cubicBezTo>
                  <a:pt x="1698340" y="2441056"/>
                  <a:pt x="1619893" y="2369185"/>
                  <a:pt x="1476787" y="2404901"/>
                </a:cubicBezTo>
                <a:lnTo>
                  <a:pt x="1476787" y="2404901"/>
                </a:lnTo>
                <a:cubicBezTo>
                  <a:pt x="1232780" y="2429584"/>
                  <a:pt x="1201259" y="2383771"/>
                  <a:pt x="938806" y="2404901"/>
                </a:cubicBezTo>
                <a:cubicBezTo>
                  <a:pt x="676353" y="2426031"/>
                  <a:pt x="543205" y="2345634"/>
                  <a:pt x="400825" y="2404901"/>
                </a:cubicBezTo>
                <a:cubicBezTo>
                  <a:pt x="165275" y="2372568"/>
                  <a:pt x="-7016" y="2217489"/>
                  <a:pt x="0" y="2004076"/>
                </a:cubicBezTo>
                <a:lnTo>
                  <a:pt x="0" y="2004084"/>
                </a:lnTo>
                <a:cubicBezTo>
                  <a:pt x="-10279" y="1931890"/>
                  <a:pt x="4609" y="1808998"/>
                  <a:pt x="0" y="1703472"/>
                </a:cubicBezTo>
                <a:cubicBezTo>
                  <a:pt x="-4609" y="1597946"/>
                  <a:pt x="2295" y="1542743"/>
                  <a:pt x="0" y="1402859"/>
                </a:cubicBezTo>
                <a:lnTo>
                  <a:pt x="0" y="1402859"/>
                </a:lnTo>
                <a:cubicBezTo>
                  <a:pt x="-38971" y="1220558"/>
                  <a:pt x="32114" y="1022580"/>
                  <a:pt x="0" y="881801"/>
                </a:cubicBezTo>
                <a:cubicBezTo>
                  <a:pt x="-32114" y="741022"/>
                  <a:pt x="42730" y="587896"/>
                  <a:pt x="0" y="400825"/>
                </a:cubicBezTo>
                <a:close/>
              </a:path>
              <a:path w="2531635" h="2404901" stroke="0" extrusionOk="0">
                <a:moveTo>
                  <a:pt x="0" y="400825"/>
                </a:moveTo>
                <a:cubicBezTo>
                  <a:pt x="6679" y="198525"/>
                  <a:pt x="211896" y="-20258"/>
                  <a:pt x="400825" y="0"/>
                </a:cubicBezTo>
                <a:cubicBezTo>
                  <a:pt x="610201" y="-33987"/>
                  <a:pt x="777372" y="45973"/>
                  <a:pt x="928046" y="0"/>
                </a:cubicBezTo>
                <a:cubicBezTo>
                  <a:pt x="1078720" y="-45973"/>
                  <a:pt x="1353204" y="61279"/>
                  <a:pt x="1476787" y="0"/>
                </a:cubicBezTo>
                <a:lnTo>
                  <a:pt x="1476787" y="0"/>
                </a:lnTo>
                <a:cubicBezTo>
                  <a:pt x="1560562" y="-4446"/>
                  <a:pt x="1698342" y="12567"/>
                  <a:pt x="1786912" y="0"/>
                </a:cubicBezTo>
                <a:cubicBezTo>
                  <a:pt x="1875483" y="-12567"/>
                  <a:pt x="1968206" y="21391"/>
                  <a:pt x="2109696" y="0"/>
                </a:cubicBezTo>
                <a:cubicBezTo>
                  <a:pt x="2119263" y="-1030"/>
                  <a:pt x="2124325" y="2051"/>
                  <a:pt x="2130810" y="0"/>
                </a:cubicBezTo>
                <a:cubicBezTo>
                  <a:pt x="2359868" y="19169"/>
                  <a:pt x="2521986" y="157712"/>
                  <a:pt x="2531635" y="400825"/>
                </a:cubicBezTo>
                <a:cubicBezTo>
                  <a:pt x="2586089" y="577210"/>
                  <a:pt x="2497889" y="766013"/>
                  <a:pt x="2531635" y="881801"/>
                </a:cubicBezTo>
                <a:cubicBezTo>
                  <a:pt x="2565381" y="997589"/>
                  <a:pt x="2501967" y="1296229"/>
                  <a:pt x="2531635" y="1402859"/>
                </a:cubicBezTo>
                <a:cubicBezTo>
                  <a:pt x="2667243" y="1415619"/>
                  <a:pt x="2761529" y="1481917"/>
                  <a:pt x="2848312" y="1476734"/>
                </a:cubicBezTo>
                <a:cubicBezTo>
                  <a:pt x="2935095" y="1471551"/>
                  <a:pt x="3053877" y="1533637"/>
                  <a:pt x="3191379" y="1556765"/>
                </a:cubicBezTo>
                <a:cubicBezTo>
                  <a:pt x="3108344" y="1642611"/>
                  <a:pt x="2986899" y="1668227"/>
                  <a:pt x="2874702" y="1771478"/>
                </a:cubicBezTo>
                <a:cubicBezTo>
                  <a:pt x="2762505" y="1874729"/>
                  <a:pt x="2686568" y="1887149"/>
                  <a:pt x="2531635" y="2004084"/>
                </a:cubicBezTo>
                <a:lnTo>
                  <a:pt x="2531635" y="2004076"/>
                </a:lnTo>
                <a:cubicBezTo>
                  <a:pt x="2514755" y="2180235"/>
                  <a:pt x="2398791" y="2419290"/>
                  <a:pt x="2130810" y="2404901"/>
                </a:cubicBezTo>
                <a:cubicBezTo>
                  <a:pt x="2122523" y="2407130"/>
                  <a:pt x="2116752" y="2403827"/>
                  <a:pt x="2109696" y="2404901"/>
                </a:cubicBezTo>
                <a:cubicBezTo>
                  <a:pt x="1989321" y="2421296"/>
                  <a:pt x="1869328" y="2404706"/>
                  <a:pt x="1805900" y="2404901"/>
                </a:cubicBezTo>
                <a:cubicBezTo>
                  <a:pt x="1742472" y="2405096"/>
                  <a:pt x="1619232" y="2401743"/>
                  <a:pt x="1476787" y="2404901"/>
                </a:cubicBezTo>
                <a:lnTo>
                  <a:pt x="1476787" y="2404901"/>
                </a:lnTo>
                <a:cubicBezTo>
                  <a:pt x="1285483" y="2428273"/>
                  <a:pt x="1123752" y="2371048"/>
                  <a:pt x="949566" y="2404901"/>
                </a:cubicBezTo>
                <a:cubicBezTo>
                  <a:pt x="775380" y="2438754"/>
                  <a:pt x="565686" y="2384364"/>
                  <a:pt x="400825" y="2404901"/>
                </a:cubicBezTo>
                <a:cubicBezTo>
                  <a:pt x="190769" y="2384020"/>
                  <a:pt x="10372" y="2224652"/>
                  <a:pt x="0" y="2004076"/>
                </a:cubicBezTo>
                <a:lnTo>
                  <a:pt x="0" y="2004084"/>
                </a:lnTo>
                <a:cubicBezTo>
                  <a:pt x="-20064" y="1909368"/>
                  <a:pt x="9509" y="1784844"/>
                  <a:pt x="0" y="1721508"/>
                </a:cubicBezTo>
                <a:cubicBezTo>
                  <a:pt x="-9509" y="1658172"/>
                  <a:pt x="32887" y="1504654"/>
                  <a:pt x="0" y="1402859"/>
                </a:cubicBezTo>
                <a:lnTo>
                  <a:pt x="0" y="1402859"/>
                </a:lnTo>
                <a:cubicBezTo>
                  <a:pt x="-56571" y="1254957"/>
                  <a:pt x="16588" y="1074493"/>
                  <a:pt x="0" y="921883"/>
                </a:cubicBezTo>
                <a:cubicBezTo>
                  <a:pt x="-16588" y="769273"/>
                  <a:pt x="54129" y="543601"/>
                  <a:pt x="0" y="40082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6060"/>
                      <a:gd name="adj2" fmla="val 14733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100" b="1" dirty="0"/>
              <a:t>Cloud Native:</a:t>
            </a:r>
            <a:br>
              <a:rPr lang="nl-NL" sz="1050" dirty="0"/>
            </a:br>
            <a:r>
              <a:rPr lang="nl-NL" sz="1050" dirty="0"/>
              <a:t>Platform Services</a:t>
            </a:r>
          </a:p>
          <a:p>
            <a:r>
              <a:rPr lang="nl-NL" sz="1050" dirty="0" err="1"/>
              <a:t>Managed</a:t>
            </a:r>
            <a:endParaRPr lang="nl-NL" sz="1050" dirty="0"/>
          </a:p>
          <a:p>
            <a:r>
              <a:rPr lang="nl-NL" sz="1050" dirty="0"/>
              <a:t>Quick </a:t>
            </a:r>
            <a:r>
              <a:rPr lang="nl-NL" sz="1050" dirty="0" err="1"/>
              <a:t>Provision</a:t>
            </a:r>
            <a:r>
              <a:rPr lang="nl-NL" sz="1050" dirty="0"/>
              <a:t> &amp; </a:t>
            </a:r>
            <a:r>
              <a:rPr lang="nl-NL" sz="1050" dirty="0" err="1"/>
              <a:t>Decommission</a:t>
            </a:r>
            <a:endParaRPr lang="nl-NL" sz="1050" dirty="0"/>
          </a:p>
          <a:p>
            <a:r>
              <a:rPr lang="nl-NL" sz="1050" dirty="0"/>
              <a:t>Distributed</a:t>
            </a:r>
          </a:p>
          <a:p>
            <a:r>
              <a:rPr lang="nl-NL" sz="1050" dirty="0" err="1"/>
              <a:t>Automated</a:t>
            </a:r>
            <a:endParaRPr lang="nl-NL" sz="1050" dirty="0"/>
          </a:p>
          <a:p>
            <a:r>
              <a:rPr lang="nl-NL" sz="1050" dirty="0" err="1"/>
              <a:t>Pay</a:t>
            </a:r>
            <a:r>
              <a:rPr lang="nl-NL" sz="1050" dirty="0"/>
              <a:t> per </a:t>
            </a:r>
            <a:r>
              <a:rPr lang="nl-NL" sz="1050" dirty="0" err="1"/>
              <a:t>use</a:t>
            </a:r>
            <a:r>
              <a:rPr lang="nl-NL" sz="1050" dirty="0"/>
              <a:t>/TCO</a:t>
            </a:r>
          </a:p>
          <a:p>
            <a:r>
              <a:rPr lang="nl-NL" sz="1050" dirty="0" err="1"/>
              <a:t>Vendor</a:t>
            </a:r>
            <a:r>
              <a:rPr lang="nl-NL" sz="1050" dirty="0"/>
              <a:t> takes </a:t>
            </a:r>
            <a:r>
              <a:rPr lang="nl-NL" sz="1050" dirty="0" err="1"/>
              <a:t>runtime</a:t>
            </a:r>
            <a:r>
              <a:rPr lang="nl-NL" sz="1050" dirty="0"/>
              <a:t> </a:t>
            </a:r>
            <a:r>
              <a:rPr lang="nl-NL" sz="1050" dirty="0" err="1"/>
              <a:t>responsibility</a:t>
            </a:r>
            <a:endParaRPr lang="nl-NL" sz="1050" dirty="0"/>
          </a:p>
          <a:p>
            <a:r>
              <a:rPr lang="nl-NL" sz="1050" dirty="0"/>
              <a:t>Enterprise </a:t>
            </a:r>
            <a:r>
              <a:rPr lang="nl-NL" sz="1050" dirty="0" err="1"/>
              <a:t>grade</a:t>
            </a:r>
            <a:r>
              <a:rPr lang="nl-NL" sz="1050" dirty="0"/>
              <a:t> platform for </a:t>
            </a:r>
            <a:r>
              <a:rPr lang="nl-NL" sz="1050" dirty="0" err="1"/>
              <a:t>all</a:t>
            </a:r>
            <a:r>
              <a:rPr lang="nl-NL" sz="1050" dirty="0"/>
              <a:t> Security &amp; Availability</a:t>
            </a:r>
          </a:p>
          <a:p>
            <a:r>
              <a:rPr lang="nl-NL" sz="1050" dirty="0" err="1"/>
              <a:t>Scale</a:t>
            </a:r>
            <a:endParaRPr lang="nl-NL" sz="1050" dirty="0"/>
          </a:p>
          <a:p>
            <a:r>
              <a:rPr lang="nl-NL" sz="1050" dirty="0" err="1"/>
              <a:t>Ops</a:t>
            </a:r>
            <a:r>
              <a:rPr lang="nl-NL" sz="1050" dirty="0"/>
              <a:t> </a:t>
            </a:r>
            <a:r>
              <a:rPr lang="nl-NL" sz="1050" dirty="0" err="1"/>
              <a:t>facilities</a:t>
            </a:r>
            <a:r>
              <a:rPr lang="nl-NL" sz="1050" dirty="0"/>
              <a:t> (monitor, log, </a:t>
            </a:r>
            <a:r>
              <a:rPr lang="nl-NL" sz="1050" dirty="0" err="1"/>
              <a:t>failover</a:t>
            </a:r>
            <a:r>
              <a:rPr lang="nl-NL" sz="1050" dirty="0"/>
              <a:t>)</a:t>
            </a:r>
          </a:p>
          <a:p>
            <a:r>
              <a:rPr lang="nl-NL" sz="1050" i="1" dirty="0"/>
              <a:t>Rapid </a:t>
            </a:r>
            <a:r>
              <a:rPr lang="nl-NL" sz="1050" i="1" dirty="0" err="1"/>
              <a:t>Innovation</a:t>
            </a:r>
            <a:r>
              <a:rPr lang="nl-NL" sz="1050" i="1" dirty="0"/>
              <a:t> (new services, new features, new pricing)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317600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745C-BB40-48A1-9CA6-CFE1EE45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Constant </a:t>
            </a:r>
            <a:r>
              <a:rPr lang="nl-NL" dirty="0" err="1"/>
              <a:t>Evolution</a:t>
            </a:r>
            <a:r>
              <a:rPr lang="nl-NL" dirty="0"/>
              <a:t> on OCI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3579-9A91-4869-95CF-B0E9A1E46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</a:t>
            </a:r>
            <a:r>
              <a:rPr lang="nl-NL" dirty="0" err="1"/>
              <a:t>June</a:t>
            </a:r>
            <a:r>
              <a:rPr lang="nl-NL" dirty="0"/>
              <a:t> 2020</a:t>
            </a:r>
          </a:p>
          <a:p>
            <a:pPr lvl="1"/>
            <a:r>
              <a:rPr lang="nl-NL" dirty="0"/>
              <a:t>Export </a:t>
            </a:r>
            <a:r>
              <a:rPr lang="nl-NL" dirty="0" err="1"/>
              <a:t>Compartment</a:t>
            </a:r>
            <a:r>
              <a:rPr lang="nl-NL" dirty="0"/>
              <a:t> as </a:t>
            </a:r>
            <a:r>
              <a:rPr lang="nl-NL" dirty="0" err="1"/>
              <a:t>Terraform</a:t>
            </a:r>
            <a:r>
              <a:rPr lang="nl-NL" dirty="0"/>
              <a:t> plan (Resource Manager)</a:t>
            </a:r>
          </a:p>
          <a:p>
            <a:pPr lvl="1"/>
            <a:r>
              <a:rPr lang="nl-NL" dirty="0"/>
              <a:t>Data Integration service</a:t>
            </a:r>
          </a:p>
          <a:p>
            <a:pPr lvl="1"/>
            <a:r>
              <a:rPr lang="nl-NL" dirty="0"/>
              <a:t>New US-West </a:t>
            </a:r>
            <a:r>
              <a:rPr lang="nl-NL" dirty="0" err="1"/>
              <a:t>Region</a:t>
            </a:r>
            <a:r>
              <a:rPr lang="nl-NL" dirty="0"/>
              <a:t> (San Jose Data Center)</a:t>
            </a:r>
          </a:p>
          <a:p>
            <a:pPr lvl="1"/>
            <a:r>
              <a:rPr lang="nl-NL" dirty="0"/>
              <a:t>Oracle </a:t>
            </a:r>
            <a:r>
              <a:rPr lang="nl-NL" dirty="0" err="1"/>
              <a:t>VMware</a:t>
            </a:r>
            <a:r>
              <a:rPr lang="nl-NL" dirty="0"/>
              <a:t> Solution Cloud Service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JSON Database service</a:t>
            </a:r>
          </a:p>
          <a:p>
            <a:pPr lvl="1"/>
            <a:r>
              <a:rPr lang="nl-NL" dirty="0"/>
              <a:t>Blockchain Platform Cloud service</a:t>
            </a:r>
          </a:p>
          <a:p>
            <a:pPr lvl="1"/>
            <a:r>
              <a:rPr lang="nl-NL" dirty="0" err="1"/>
              <a:t>Migrate</a:t>
            </a:r>
            <a:r>
              <a:rPr lang="nl-NL" dirty="0"/>
              <a:t> (Classic) Oracle Java Cloud Service </a:t>
            </a:r>
            <a:r>
              <a:rPr lang="nl-NL" dirty="0" err="1"/>
              <a:t>to</a:t>
            </a:r>
            <a:r>
              <a:rPr lang="nl-NL" dirty="0"/>
              <a:t> Gen2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FF766-D817-4F5F-B9EC-96DF8D2C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9695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ADB5-1D6E-47D7-825F-E7FC3134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err="1"/>
              <a:t>Some</a:t>
            </a:r>
            <a:r>
              <a:rPr lang="nl-NL" dirty="0"/>
              <a:t> (PaaS) Cloud </a:t>
            </a:r>
            <a:r>
              <a:rPr lang="nl-NL" dirty="0" err="1"/>
              <a:t>Capabilities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Cloud Native development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0964-C7B6-4C91-82BD-BE404D780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sz="1400" dirty="0" err="1"/>
              <a:t>Functions</a:t>
            </a:r>
            <a:r>
              <a:rPr lang="nl-NL" sz="1400" dirty="0"/>
              <a:t> (</a:t>
            </a:r>
            <a:r>
              <a:rPr lang="nl-NL" sz="1400" dirty="0" err="1"/>
              <a:t>serverless</a:t>
            </a:r>
            <a:r>
              <a:rPr lang="nl-NL" sz="1400" dirty="0"/>
              <a:t> </a:t>
            </a:r>
            <a:r>
              <a:rPr lang="nl-NL" sz="1400" dirty="0" err="1"/>
              <a:t>application</a:t>
            </a:r>
            <a:r>
              <a:rPr lang="nl-NL" sz="1400" dirty="0"/>
              <a:t> code)</a:t>
            </a:r>
          </a:p>
          <a:p>
            <a:r>
              <a:rPr lang="nl-NL" sz="1400" dirty="0"/>
              <a:t>API Gateway</a:t>
            </a:r>
          </a:p>
          <a:p>
            <a:r>
              <a:rPr lang="nl-NL" sz="1400" dirty="0"/>
              <a:t>Events / </a:t>
            </a:r>
            <a:r>
              <a:rPr lang="nl-NL" sz="1400" dirty="0" err="1"/>
              <a:t>Queued</a:t>
            </a:r>
            <a:r>
              <a:rPr lang="nl-NL" sz="1400" dirty="0"/>
              <a:t> </a:t>
            </a:r>
            <a:r>
              <a:rPr lang="nl-NL" sz="1400" dirty="0" err="1"/>
              <a:t>Messages</a:t>
            </a:r>
            <a:endParaRPr lang="nl-NL" sz="1400" dirty="0"/>
          </a:p>
          <a:p>
            <a:r>
              <a:rPr lang="nl-NL" sz="1400" dirty="0"/>
              <a:t>Data </a:t>
            </a:r>
            <a:r>
              <a:rPr lang="nl-NL" sz="1400" dirty="0" err="1"/>
              <a:t>Persistence</a:t>
            </a:r>
            <a:endParaRPr lang="nl-NL" sz="1400" dirty="0"/>
          </a:p>
          <a:p>
            <a:r>
              <a:rPr lang="nl-NL" sz="1400" dirty="0"/>
              <a:t>Cache</a:t>
            </a:r>
          </a:p>
          <a:p>
            <a:r>
              <a:rPr lang="nl-NL" sz="1400" dirty="0"/>
              <a:t>Security</a:t>
            </a:r>
          </a:p>
          <a:p>
            <a:pPr lvl="1"/>
            <a:r>
              <a:rPr lang="nl-NL" sz="1400" dirty="0"/>
              <a:t>Network access</a:t>
            </a:r>
          </a:p>
          <a:p>
            <a:pPr lvl="1"/>
            <a:r>
              <a:rPr lang="nl-NL" sz="1400" dirty="0"/>
              <a:t>Web Application Firewall (DDOS &amp; more)</a:t>
            </a:r>
          </a:p>
          <a:p>
            <a:pPr lvl="1"/>
            <a:r>
              <a:rPr lang="nl-NL" sz="1400" dirty="0" err="1"/>
              <a:t>Authentication</a:t>
            </a:r>
            <a:r>
              <a:rPr lang="nl-NL" sz="1400" dirty="0"/>
              <a:t> &amp; </a:t>
            </a:r>
            <a:r>
              <a:rPr lang="nl-NL" sz="1400" dirty="0" err="1"/>
              <a:t>Authorization</a:t>
            </a:r>
            <a:endParaRPr lang="nl-NL" sz="1400" dirty="0"/>
          </a:p>
          <a:p>
            <a:pPr lvl="1"/>
            <a:r>
              <a:rPr lang="nl-NL" sz="1400" dirty="0" err="1"/>
              <a:t>Credentials</a:t>
            </a:r>
            <a:r>
              <a:rPr lang="nl-NL" sz="1400" dirty="0"/>
              <a:t> &amp; </a:t>
            </a:r>
            <a:r>
              <a:rPr lang="nl-NL" sz="1400" dirty="0" err="1"/>
              <a:t>Key</a:t>
            </a:r>
            <a:r>
              <a:rPr lang="nl-NL" sz="1400" dirty="0"/>
              <a:t> Management, </a:t>
            </a:r>
            <a:r>
              <a:rPr lang="nl-NL" sz="1400" dirty="0" err="1"/>
              <a:t>En|Decrypt</a:t>
            </a:r>
            <a:endParaRPr lang="nl-NL" sz="1400" dirty="0"/>
          </a:p>
          <a:p>
            <a:r>
              <a:rPr lang="nl-NL" sz="1400" dirty="0"/>
              <a:t>Automation – CI/CD &amp; </a:t>
            </a:r>
            <a:r>
              <a:rPr lang="nl-NL" sz="1400" dirty="0" err="1"/>
              <a:t>DevOps</a:t>
            </a:r>
            <a:r>
              <a:rPr lang="nl-NL" sz="1400" dirty="0"/>
              <a:t> Pipelines</a:t>
            </a:r>
          </a:p>
          <a:p>
            <a:r>
              <a:rPr lang="nl-NL" sz="1400" dirty="0"/>
              <a:t>Monitoring</a:t>
            </a:r>
          </a:p>
          <a:p>
            <a:pPr lvl="1"/>
            <a:r>
              <a:rPr lang="nl-NL" sz="1400" dirty="0" err="1"/>
              <a:t>Metrics</a:t>
            </a:r>
            <a:r>
              <a:rPr lang="nl-NL" sz="1400" dirty="0"/>
              <a:t>, </a:t>
            </a:r>
            <a:r>
              <a:rPr lang="nl-NL" sz="1400" dirty="0" err="1"/>
              <a:t>notification</a:t>
            </a:r>
            <a:r>
              <a:rPr lang="nl-NL" sz="1400" dirty="0"/>
              <a:t>, </a:t>
            </a:r>
            <a:r>
              <a:rPr lang="nl-NL" sz="1400" dirty="0" err="1"/>
              <a:t>logging</a:t>
            </a:r>
            <a:endParaRPr lang="nl-NL" sz="1400" dirty="0"/>
          </a:p>
          <a:p>
            <a:pPr lvl="1"/>
            <a:r>
              <a:rPr lang="nl-NL" sz="1400" dirty="0"/>
              <a:t>Auditing</a:t>
            </a:r>
          </a:p>
          <a:p>
            <a:pPr lvl="1"/>
            <a:r>
              <a:rPr lang="nl-NL" sz="1400" dirty="0" err="1"/>
              <a:t>Cost</a:t>
            </a:r>
            <a:r>
              <a:rPr lang="nl-NL" sz="1400" dirty="0"/>
              <a:t> Control</a:t>
            </a:r>
          </a:p>
          <a:p>
            <a:endParaRPr lang="nl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7C66A-8317-4AE2-9D90-1CDE3CEA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B435F6-E94D-4345-AB9F-C2B018E2497A}"/>
              </a:ext>
            </a:extLst>
          </p:cNvPr>
          <p:cNvSpPr/>
          <p:nvPr/>
        </p:nvSpPr>
        <p:spPr>
          <a:xfrm>
            <a:off x="5366161" y="1390393"/>
            <a:ext cx="1122066" cy="123603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2EEF3C-40D5-4810-A1A0-F5D0B6367CD1}"/>
              </a:ext>
            </a:extLst>
          </p:cNvPr>
          <p:cNvSpPr txBox="1"/>
          <p:nvPr/>
        </p:nvSpPr>
        <p:spPr>
          <a:xfrm>
            <a:off x="5429800" y="1693457"/>
            <a:ext cx="9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6AE349-9285-47B5-AFA5-09B9CD44995E}"/>
              </a:ext>
            </a:extLst>
          </p:cNvPr>
          <p:cNvSpPr/>
          <p:nvPr/>
        </p:nvSpPr>
        <p:spPr>
          <a:xfrm>
            <a:off x="6773548" y="1657355"/>
            <a:ext cx="1122066" cy="691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928510-EB66-400E-9BB4-0B6C243D238F}"/>
              </a:ext>
            </a:extLst>
          </p:cNvPr>
          <p:cNvSpPr txBox="1"/>
          <p:nvPr/>
        </p:nvSpPr>
        <p:spPr>
          <a:xfrm>
            <a:off x="6773548" y="1720599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Function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E5F722-004C-4FDC-A0D7-9893041619EE}"/>
              </a:ext>
            </a:extLst>
          </p:cNvPr>
          <p:cNvSpPr/>
          <p:nvPr/>
        </p:nvSpPr>
        <p:spPr>
          <a:xfrm>
            <a:off x="5366161" y="2797550"/>
            <a:ext cx="1122066" cy="5829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8F3754-9F38-4624-8DF7-89071D1D9899}"/>
              </a:ext>
            </a:extLst>
          </p:cNvPr>
          <p:cNvSpPr txBox="1"/>
          <p:nvPr/>
        </p:nvSpPr>
        <p:spPr>
          <a:xfrm>
            <a:off x="5300203" y="2944899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Event Topic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D56FAE-24BD-451F-9305-2EF8943F921E}"/>
              </a:ext>
            </a:extLst>
          </p:cNvPr>
          <p:cNvSpPr/>
          <p:nvPr/>
        </p:nvSpPr>
        <p:spPr>
          <a:xfrm>
            <a:off x="6335443" y="3611617"/>
            <a:ext cx="1314634" cy="68643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4E5FB9-E8BC-4A50-877E-6EBE723E7A84}"/>
              </a:ext>
            </a:extLst>
          </p:cNvPr>
          <p:cNvSpPr txBox="1"/>
          <p:nvPr/>
        </p:nvSpPr>
        <p:spPr>
          <a:xfrm>
            <a:off x="6253206" y="3690851"/>
            <a:ext cx="1487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Data </a:t>
            </a:r>
            <a:r>
              <a:rPr lang="nl-NL" dirty="0" err="1">
                <a:solidFill>
                  <a:schemeClr val="bg1"/>
                </a:solidFill>
              </a:rPr>
              <a:t>Persistence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A8E9FC-33E1-4F5B-B00D-934E5B1905F7}"/>
              </a:ext>
            </a:extLst>
          </p:cNvPr>
          <p:cNvSpPr/>
          <p:nvPr/>
        </p:nvSpPr>
        <p:spPr>
          <a:xfrm>
            <a:off x="7740730" y="3611617"/>
            <a:ext cx="1122066" cy="6743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6C53B0-4F17-47E8-9FB3-F4EB4238070F}"/>
              </a:ext>
            </a:extLst>
          </p:cNvPr>
          <p:cNvSpPr txBox="1"/>
          <p:nvPr/>
        </p:nvSpPr>
        <p:spPr>
          <a:xfrm>
            <a:off x="7740730" y="3825245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73993-C56F-4643-A06E-43FB4F188EDC}"/>
              </a:ext>
            </a:extLst>
          </p:cNvPr>
          <p:cNvSpPr/>
          <p:nvPr/>
        </p:nvSpPr>
        <p:spPr>
          <a:xfrm>
            <a:off x="5366160" y="911118"/>
            <a:ext cx="3496636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D4EA62-9D2B-4B31-8D42-EE7C58666C10}"/>
              </a:ext>
            </a:extLst>
          </p:cNvPr>
          <p:cNvSpPr txBox="1"/>
          <p:nvPr/>
        </p:nvSpPr>
        <p:spPr>
          <a:xfrm>
            <a:off x="6686462" y="991083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Monitoring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2F3D3B-2AFD-4519-874B-294EBBC0DC99}"/>
              </a:ext>
            </a:extLst>
          </p:cNvPr>
          <p:cNvSpPr/>
          <p:nvPr/>
        </p:nvSpPr>
        <p:spPr>
          <a:xfrm>
            <a:off x="4672668" y="711108"/>
            <a:ext cx="492428" cy="35748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483E37-AFF8-4133-8335-C2FEF1945B8F}"/>
              </a:ext>
            </a:extLst>
          </p:cNvPr>
          <p:cNvSpPr txBox="1"/>
          <p:nvPr/>
        </p:nvSpPr>
        <p:spPr>
          <a:xfrm rot="5400000">
            <a:off x="3250105" y="2377504"/>
            <a:ext cx="3365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Security (WAF, Network, </a:t>
            </a:r>
            <a:r>
              <a:rPr lang="nl-NL" dirty="0" err="1">
                <a:solidFill>
                  <a:schemeClr val="bg1"/>
                </a:solidFill>
              </a:rPr>
              <a:t>Authorization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0A24170-36F2-4BFC-BBCA-88878C5EAFD9}"/>
              </a:ext>
            </a:extLst>
          </p:cNvPr>
          <p:cNvSpPr/>
          <p:nvPr/>
        </p:nvSpPr>
        <p:spPr>
          <a:xfrm>
            <a:off x="4672668" y="4397862"/>
            <a:ext cx="4190128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017803-25E4-4C87-9B0B-F97A0E5C58ED}"/>
              </a:ext>
            </a:extLst>
          </p:cNvPr>
          <p:cNvSpPr txBox="1"/>
          <p:nvPr/>
        </p:nvSpPr>
        <p:spPr>
          <a:xfrm>
            <a:off x="5663094" y="4459417"/>
            <a:ext cx="231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CI/CD &amp; </a:t>
            </a:r>
            <a:r>
              <a:rPr lang="nl-NL" dirty="0" err="1">
                <a:solidFill>
                  <a:schemeClr val="bg1"/>
                </a:solidFill>
              </a:rPr>
              <a:t>DevOps</a:t>
            </a:r>
            <a:r>
              <a:rPr lang="nl-NL" dirty="0">
                <a:solidFill>
                  <a:schemeClr val="bg1"/>
                </a:solidFill>
              </a:rPr>
              <a:t> Pipelines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was</a:t>
            </a:r>
            <a:br>
              <a:rPr lang="nl-NL" dirty="0"/>
            </a:b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066035" y="4192331"/>
            <a:ext cx="989282" cy="3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35" y="4526634"/>
            <a:ext cx="744214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FEBC8-2465-4979-9E7B-81CACE1A4565}"/>
              </a:ext>
            </a:extLst>
          </p:cNvPr>
          <p:cNvSpPr txBox="1"/>
          <p:nvPr/>
        </p:nvSpPr>
        <p:spPr>
          <a:xfrm>
            <a:off x="4767971" y="3735523"/>
            <a:ext cx="379270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/>
                </a:solidFill>
              </a:rPr>
              <a:t>Sources </a:t>
            </a:r>
            <a:r>
              <a:rPr lang="nl-NL" sz="1300" dirty="0" err="1">
                <a:solidFill>
                  <a:schemeClr val="bg1"/>
                </a:solidFill>
              </a:rPr>
              <a:t>and</a:t>
            </a:r>
            <a:r>
              <a:rPr lang="nl-NL" sz="1300" dirty="0">
                <a:solidFill>
                  <a:schemeClr val="bg1"/>
                </a:solidFill>
              </a:rPr>
              <a:t> slides:</a:t>
            </a:r>
            <a:r>
              <a:rPr lang="nl-NL" sz="1300" b="1" dirty="0">
                <a:solidFill>
                  <a:schemeClr val="bg1"/>
                </a:solidFill>
              </a:rPr>
              <a:t> bit.ly/cloud-native-latam2020</a:t>
            </a:r>
            <a:endParaRPr lang="en-NL" sz="1300" b="1" dirty="0" err="1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1849E-E784-4917-AB53-5486A4BD1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248" y="960592"/>
            <a:ext cx="4468877" cy="2506749"/>
          </a:xfrm>
          <a:prstGeom prst="rect">
            <a:avLst/>
          </a:prstGeom>
        </p:spPr>
      </p:pic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8952" y="1376889"/>
            <a:ext cx="2133824" cy="19261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46E6F1-E91E-40BD-8B47-CF4CD7F07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95" y="1760220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6308D2BB-B967-4967-B08F-52C57ED6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000"/>
            <a:ext cx="9144000" cy="386747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8F0815-8C85-4440-9E65-5D84658EC498}"/>
              </a:ext>
            </a:extLst>
          </p:cNvPr>
          <p:cNvSpPr/>
          <p:nvPr/>
        </p:nvSpPr>
        <p:spPr>
          <a:xfrm rot="19869421">
            <a:off x="817197" y="3923099"/>
            <a:ext cx="1965600" cy="568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IaaS &amp; PaaS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9958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  <wetp:taskpane dockstate="right" visibility="0" width="799" row="6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AC589FB-4F38-4FA4-87D1-22CC7ECED551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ADEABE0-1E38-45B4-8CB5-B7826514D857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B97143-6A22-4F35-BB3B-18DEE4AFFE78}">
  <ds:schemaRefs>
    <ds:schemaRef ds:uri="http://schemas.microsoft.com/office/2006/metadata/properties"/>
    <ds:schemaRef ds:uri="http://purl.org/dc/terms/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c4a3eb09-d3f0-4928-b094-498861f3a0e3"/>
    <ds:schemaRef ds:uri="http://schemas.microsoft.com/office/infopath/2007/PartnerControls"/>
    <ds:schemaRef ds:uri="c0096d71-547d-4042-b14d-b0c176c18ef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11317</TotalTime>
  <Words>4602</Words>
  <Application>Microsoft Office PowerPoint</Application>
  <PresentationFormat>On-screen Show (16:9)</PresentationFormat>
  <Paragraphs>1130</Paragraphs>
  <Slides>80</Slides>
  <Notes>10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Arial</vt:lpstr>
      <vt:lpstr>Calibri</vt:lpstr>
      <vt:lpstr>Calibri Light</vt:lpstr>
      <vt:lpstr>2_Office-thema</vt:lpstr>
      <vt:lpstr>Office Theme</vt:lpstr>
      <vt:lpstr>Cloud Native Application Development  - build fast, cheap, scalable and agile software   on Oracle Cloud Infrastructure</vt:lpstr>
      <vt:lpstr>Lucas Jellema  CTO for AMIS | Conclusion Cloud Solution Architect  </vt:lpstr>
      <vt:lpstr>Lucas Jellema  CTO for AMIS | Conclusion Cloud Solution Architect  </vt:lpstr>
      <vt:lpstr>PowerPoint Presentation</vt:lpstr>
      <vt:lpstr>A traditional application</vt:lpstr>
      <vt:lpstr>Cloud Native Application</vt:lpstr>
      <vt:lpstr>Characteristics of Cloud Native Applications </vt:lpstr>
      <vt:lpstr>Some (PaaS) Cloud Capabilities  for Cloud Native development</vt:lpstr>
      <vt:lpstr>Introducing Oracle Cloud Infrastructure</vt:lpstr>
      <vt:lpstr>Oracle Cloud Gen2</vt:lpstr>
      <vt:lpstr>Oracle Cloud Infrastructure</vt:lpstr>
      <vt:lpstr>Oracle Cloud Infrastructure – Always Free Tier</vt:lpstr>
      <vt:lpstr>Introducing Oracle Cloud Infrastructure</vt:lpstr>
      <vt:lpstr>OCI Physical Organization</vt:lpstr>
      <vt:lpstr>Introducing Oracle Cloud Infrastructure</vt:lpstr>
      <vt:lpstr>OCI Services for Cloud Native Application Development</vt:lpstr>
      <vt:lpstr>PowerPoint Presentation</vt:lpstr>
      <vt:lpstr>PowerPoint Presentation</vt:lpstr>
      <vt:lpstr>PowerPoint Presentation</vt:lpstr>
      <vt:lpstr>PowerPoint Presentation</vt:lpstr>
      <vt:lpstr>Tools</vt:lpstr>
      <vt:lpstr>Cloud Shell</vt:lpstr>
      <vt:lpstr>Traditional Application: Tweets to NoSQL, Streaming &amp; Email</vt:lpstr>
      <vt:lpstr>Traditional Application: Tweets to NoSQL, Streaming &amp; Email</vt:lpstr>
      <vt:lpstr>Demonstration of Cloud Native Application on OCI: Tweets to NoSQL, Streaming &amp; Email</vt:lpstr>
      <vt:lpstr>Cloud Native design Tweets to NoSQL, Streaming &amp; Email</vt:lpstr>
      <vt:lpstr>Decoupling</vt:lpstr>
      <vt:lpstr>Platform Preparation – Infrastructure as Code using Resource Manager &amp; Terraform plan </vt:lpstr>
      <vt:lpstr>Serverless Function &amp; Object Storage</vt:lpstr>
      <vt:lpstr>Introducing Serverless Functions</vt:lpstr>
      <vt:lpstr>Fn Functions – request handling</vt:lpstr>
      <vt:lpstr>Oracle Functions</vt:lpstr>
      <vt:lpstr>PowerPoint Presentation</vt:lpstr>
      <vt:lpstr>Object Storage</vt:lpstr>
      <vt:lpstr>Object Storage</vt:lpstr>
      <vt:lpstr>Function tweet-summarizer in application lab1 </vt:lpstr>
      <vt:lpstr>Function tweet-summarizer – source code in GitHub</vt:lpstr>
      <vt:lpstr>Configuration Settings for Function tweet-summarizer   result in environment variables accessible within the function</vt:lpstr>
      <vt:lpstr>Application Design</vt:lpstr>
      <vt:lpstr>Application Design</vt:lpstr>
      <vt:lpstr>Application Design</vt:lpstr>
      <vt:lpstr>Application Design</vt:lpstr>
      <vt:lpstr>Application Design</vt:lpstr>
      <vt:lpstr>Tweet Summarizer</vt:lpstr>
      <vt:lpstr>Object Storage – Bucket for twitter reports</vt:lpstr>
      <vt:lpstr>Serverless Function &amp; Object Storage</vt:lpstr>
      <vt:lpstr>Public and Managed Access to Function Tweet Summarizer</vt:lpstr>
      <vt:lpstr>API Gateway</vt:lpstr>
      <vt:lpstr>API Gateway  Authorizer Function</vt:lpstr>
      <vt:lpstr>API Gateway Configuration for public access to Function</vt:lpstr>
      <vt:lpstr>Public and Managed Access to Function Tweet Summarizer</vt:lpstr>
      <vt:lpstr>Produce CloudEvent,  Publish Notification &amp; Send Mail</vt:lpstr>
      <vt:lpstr>EVENTS and NOTIFICATIONS SERVICES</vt:lpstr>
      <vt:lpstr>EVENTS and NOTIFICATIONS SERVICES</vt:lpstr>
      <vt:lpstr>Events identified and turned to Notification Events to be Published and Routed </vt:lpstr>
      <vt:lpstr>THE BASICS FOR THESE TWO SERVICES ARE…</vt:lpstr>
      <vt:lpstr>Configure Event Rule Notification triplet</vt:lpstr>
      <vt:lpstr>Send email upon Notification </vt:lpstr>
      <vt:lpstr>Email Subscription is Pending until confirmed</vt:lpstr>
      <vt:lpstr>When confirmed, the subscription is active</vt:lpstr>
      <vt:lpstr>When the Tweet Summarizer is invoked…</vt:lpstr>
      <vt:lpstr>… the email informs of the new file</vt:lpstr>
      <vt:lpstr>Produce CloudEvent &amp; Publish Notification</vt:lpstr>
      <vt:lpstr>Trigger Function &amp;  Store NoSQL Records</vt:lpstr>
      <vt:lpstr>Introducing NoSQL Database Cloud Service</vt:lpstr>
      <vt:lpstr>NoSQL Database Table TWEETS_TABLE</vt:lpstr>
      <vt:lpstr>Tweet Records in TWEETS_TABLE</vt:lpstr>
      <vt:lpstr>Trigger Function &amp;  Store NoSQL Records</vt:lpstr>
      <vt:lpstr>Stream records</vt:lpstr>
      <vt:lpstr>OCI Streaming Service </vt:lpstr>
      <vt:lpstr>OCI Streaming Service </vt:lpstr>
      <vt:lpstr>(Cloud) Events can be published to Stream directly</vt:lpstr>
      <vt:lpstr>Stream records</vt:lpstr>
      <vt:lpstr>Tweet Messages Published by Function  consumed from the Stream</vt:lpstr>
      <vt:lpstr>Schedule Function for periodic execution</vt:lpstr>
      <vt:lpstr>Monitoring | Health Checks</vt:lpstr>
      <vt:lpstr>Monitoring – Health Checks</vt:lpstr>
      <vt:lpstr>Summary</vt:lpstr>
      <vt:lpstr>Constant Evolution on OCI</vt:lpstr>
      <vt:lpstr>Thank you  for your attention  I hope 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Native Application Development  - build fast, cheap, scalable and agile software  on Oracle Cloud Infrastructure</dc:title>
  <dc:creator>Lucas Jellema</dc:creator>
  <cp:lastModifiedBy>Lucas Jellema</cp:lastModifiedBy>
  <cp:revision>104</cp:revision>
  <dcterms:created xsi:type="dcterms:W3CDTF">2020-06-23T16:14:24Z</dcterms:created>
  <dcterms:modified xsi:type="dcterms:W3CDTF">2020-08-25T11:20:44Z</dcterms:modified>
</cp:coreProperties>
</file>